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slideMasters/slideMaster21.xml" ContentType="application/vnd.openxmlformats-officedocument.presentationml.slideMaster+xml"/>
  <Override PartName="/ppt/slides/slide21.xml" ContentType="application/vnd.openxmlformats-officedocument.presentationml.slide+xml"/>
  <Override PartName="/ppt/slideMasters/slideMaster22.xml" ContentType="application/vnd.openxmlformats-officedocument.presentationml.slideMaster+xml"/>
  <Override PartName="/ppt/slides/slide22.xml" ContentType="application/vnd.openxmlformats-officedocument.presentationml.slide+xml"/>
  <Override PartName="/ppt/slideMasters/slideMaster23.xml" ContentType="application/vnd.openxmlformats-officedocument.presentationml.slideMaster+xml"/>
  <Override PartName="/ppt/slides/slide23.xml" ContentType="application/vnd.openxmlformats-officedocument.presentationml.slide+xml"/>
  <Override PartName="/ppt/slideMasters/slideMaster24.xml" ContentType="application/vnd.openxmlformats-officedocument.presentationml.slideMaster+xml"/>
  <Override PartName="/ppt/slides/slide24.xml" ContentType="application/vnd.openxmlformats-officedocument.presentationml.slide+xml"/>
  <Override PartName="/ppt/slideMasters/slideMaster25.xml" ContentType="application/vnd.openxmlformats-officedocument.presentationml.slideMaster+xml"/>
  <Override PartName="/ppt/slides/slide25.xml" ContentType="application/vnd.openxmlformats-officedocument.presentationml.slide+xml"/>
  <Override PartName="/ppt/slideMasters/slideMaster26.xml" ContentType="application/vnd.openxmlformats-officedocument.presentationml.slideMaster+xml"/>
  <Override PartName="/ppt/slides/slide26.xml" ContentType="application/vnd.openxmlformats-officedocument.presentationml.slide+xml"/>
  <Override PartName="/ppt/slideMasters/slideMaster27.xml" ContentType="application/vnd.openxmlformats-officedocument.presentationml.slideMaster+xml"/>
  <Override PartName="/ppt/slides/slide27.xml" ContentType="application/vnd.openxmlformats-officedocument.presentationml.slide+xml"/>
  <Override PartName="/ppt/slideMasters/slideMaster28.xml" ContentType="application/vnd.openxmlformats-officedocument.presentationml.slideMaster+xml"/>
  <Override PartName="/ppt/slides/slide28.xml" ContentType="application/vnd.openxmlformats-officedocument.presentationml.slide+xml"/>
  <Override PartName="/ppt/slideMasters/slideMaster29.xml" ContentType="application/vnd.openxmlformats-officedocument.presentationml.slideMaster+xml"/>
  <Override PartName="/ppt/slides/slide29.xml" ContentType="application/vnd.openxmlformats-officedocument.presentationml.slide+xml"/>
  <Override PartName="/ppt/slideMasters/slideMaster30.xml" ContentType="application/vnd.openxmlformats-officedocument.presentationml.slideMaster+xml"/>
  <Override PartName="/ppt/slides/slide30.xml" ContentType="application/vnd.openxmlformats-officedocument.presentationml.slide+xml"/>
  <Override PartName="/ppt/slideMasters/slideMaster31.xml" ContentType="application/vnd.openxmlformats-officedocument.presentationml.slideMaster+xml"/>
  <Override PartName="/ppt/slides/slide31.xml" ContentType="application/vnd.openxmlformats-officedocument.presentationml.slide+xml"/>
  <Override PartName="/ppt/slideMasters/slideMaster32.xml" ContentType="application/vnd.openxmlformats-officedocument.presentationml.slideMaster+xml"/>
  <Override PartName="/ppt/slides/slide32.xml" ContentType="application/vnd.openxmlformats-officedocument.presentationml.slide+xml"/>
  <Override PartName="/ppt/slideMasters/slideMaster33.xml" ContentType="application/vnd.openxmlformats-officedocument.presentationml.slideMaster+xml"/>
  <Override PartName="/ppt/slides/slide33.xml" ContentType="application/vnd.openxmlformats-officedocument.presentationml.slide+xml"/>
  <Override PartName="/ppt/slideMasters/slideMaster34.xml" ContentType="application/vnd.openxmlformats-officedocument.presentationml.slideMaster+xml"/>
  <Override PartName="/ppt/slides/slide34.xml" ContentType="application/vnd.openxmlformats-officedocument.presentationml.slide+xml"/>
  <Override PartName="/ppt/slideMasters/slideMaster35.xml" ContentType="application/vnd.openxmlformats-officedocument.presentationml.slideMaster+xml"/>
  <Override PartName="/ppt/slides/slide35.xml" ContentType="application/vnd.openxmlformats-officedocument.presentationml.slide+xml"/>
  <Override PartName="/ppt/slideMasters/slideMaster36.xml" ContentType="application/vnd.openxmlformats-officedocument.presentationml.slideMaster+xml"/>
  <Override PartName="/ppt/slides/slide36.xml" ContentType="application/vnd.openxmlformats-officedocument.presentationml.slide+xml"/>
  <Override PartName="/ppt/slideMasters/slideMaster37.xml" ContentType="application/vnd.openxmlformats-officedocument.presentationml.slideMaster+xml"/>
  <Override PartName="/ppt/slides/slide37.xml" ContentType="application/vnd.openxmlformats-officedocument.presentationml.slide+xml"/>
  <Override PartName="/ppt/slideMasters/slideMaster38.xml" ContentType="application/vnd.openxmlformats-officedocument.presentationml.slideMaster+xml"/>
  <Override PartName="/ppt/slides/slide38.xml" ContentType="application/vnd.openxmlformats-officedocument.presentationml.slide+xml"/>
  <Override PartName="/ppt/slideMasters/slideMaster39.xml" ContentType="application/vnd.openxmlformats-officedocument.presentationml.slideMaster+xml"/>
  <Override PartName="/ppt/slides/slide39.xml" ContentType="application/vnd.openxmlformats-officedocument.presentationml.slide+xml"/>
  <Override PartName="/ppt/slideMasters/slideMaster40.xml" ContentType="application/vnd.openxmlformats-officedocument.presentationml.slideMaster+xml"/>
  <Override PartName="/ppt/slides/slide40.xml" ContentType="application/vnd.openxmlformats-officedocument.presentationml.slide+xml"/>
  <Override PartName="/ppt/slideMasters/slideMaster41.xml" ContentType="application/vnd.openxmlformats-officedocument.presentationml.slideMaster+xml"/>
  <Override PartName="/ppt/slides/slide41.xml" ContentType="application/vnd.openxmlformats-officedocument.presentationml.slide+xml"/>
  <Override PartName="/ppt/slideMasters/slideMaster42.xml" ContentType="application/vnd.openxmlformats-officedocument.presentationml.slideMaster+xml"/>
  <Override PartName="/ppt/slides/slide42.xml" ContentType="application/vnd.openxmlformats-officedocument.presentationml.slide+xml"/>
  <Override PartName="/ppt/slideMasters/slideMaster43.xml" ContentType="application/vnd.openxmlformats-officedocument.presentationml.slideMaster+xml"/>
  <Override PartName="/ppt/slides/slide43.xml" ContentType="application/vnd.openxmlformats-officedocument.presentationml.slide+xml"/>
  <Override PartName="/ppt/slideMasters/slideMaster44.xml" ContentType="application/vnd.openxmlformats-officedocument.presentationml.slideMaster+xml"/>
  <Override PartName="/ppt/slides/slide44.xml" ContentType="application/vnd.openxmlformats-officedocument.presentationml.slide+xml"/>
  <Override PartName="/ppt/slideMasters/slideMaster45.xml" ContentType="application/vnd.openxmlformats-officedocument.presentationml.slideMaster+xml"/>
  <Override PartName="/ppt/slides/slide45.xml" ContentType="application/vnd.openxmlformats-officedocument.presentationml.slide+xml"/>
  <Override PartName="/ppt/slideMasters/slideMaster46.xml" ContentType="application/vnd.openxmlformats-officedocument.presentationml.slideMaster+xml"/>
  <Override PartName="/ppt/slides/slide46.xml" ContentType="application/vnd.openxmlformats-officedocument.presentationml.slide+xml"/>
  <Override PartName="/ppt/slideMasters/slideMaster47.xml" ContentType="application/vnd.openxmlformats-officedocument.presentationml.slideMaster+xml"/>
  <Override PartName="/ppt/slides/slide47.xml" ContentType="application/vnd.openxmlformats-officedocument.presentationml.slide+xml"/>
  <Override PartName="/ppt/slideMasters/slideMaster48.xml" ContentType="application/vnd.openxmlformats-officedocument.presentationml.slideMaster+xml"/>
  <Override PartName="/ppt/slides/slide48.xml" ContentType="application/vnd.openxmlformats-officedocument.presentationml.slide+xml"/>
  <Override PartName="/ppt/slideMasters/slideMaster49.xml" ContentType="application/vnd.openxmlformats-officedocument.presentationml.slideMaster+xml"/>
  <Override PartName="/ppt/slides/slide49.xml" ContentType="application/vnd.openxmlformats-officedocument.presentationml.slide+xml"/>
  <Override PartName="/ppt/slideMasters/slideMaster50.xml" ContentType="application/vnd.openxmlformats-officedocument.presentationml.slideMaster+xml"/>
  <Override PartName="/ppt/slides/slide50.xml" ContentType="application/vnd.openxmlformats-officedocument.presentationml.slide+xml"/>
  <Override PartName="/ppt/slideMasters/slideMaster51.xml" ContentType="application/vnd.openxmlformats-officedocument.presentationml.slideMaster+xml"/>
  <Override PartName="/ppt/slides/slide51.xml" ContentType="application/vnd.openxmlformats-officedocument.presentationml.slide+xml"/>
  <Override PartName="/ppt/slideMasters/slideMaster52.xml" ContentType="application/vnd.openxmlformats-officedocument.presentationml.slideMaster+xml"/>
  <Override PartName="/ppt/slides/slide52.xml" ContentType="application/vnd.openxmlformats-officedocument.presentationml.slide+xml"/>
  <Override PartName="/ppt/slideMasters/slideMaster53.xml" ContentType="application/vnd.openxmlformats-officedocument.presentationml.slideMaster+xml"/>
  <Override PartName="/ppt/slides/slide53.xml" ContentType="application/vnd.openxmlformats-officedocument.presentationml.slide+xml"/>
  <Override PartName="/ppt/slideMasters/slideMaster54.xml" ContentType="application/vnd.openxmlformats-officedocument.presentationml.slideMaster+xml"/>
  <Override PartName="/ppt/slides/slide54.xml" ContentType="application/vnd.openxmlformats-officedocument.presentationml.slide+xml"/>
  <Override PartName="/ppt/slideMasters/slideMaster55.xml" ContentType="application/vnd.openxmlformats-officedocument.presentationml.slideMaster+xml"/>
  <Override PartName="/ppt/slides/slide55.xml" ContentType="application/vnd.openxmlformats-officedocument.presentationml.slide+xml"/>
  <Override PartName="/ppt/slideMasters/slideMaster56.xml" ContentType="application/vnd.openxmlformats-officedocument.presentationml.slideMaster+xml"/>
  <Override PartName="/ppt/slides/slide56.xml" ContentType="application/vnd.openxmlformats-officedocument.presentationml.slide+xml"/>
  <Override PartName="/ppt/slideMasters/slideMaster57.xml" ContentType="application/vnd.openxmlformats-officedocument.presentationml.slideMaster+xml"/>
  <Override PartName="/ppt/slides/slide57.xml" ContentType="application/vnd.openxmlformats-officedocument.presentationml.slide+xml"/>
  <Override PartName="/ppt/slideMasters/slideMaster58.xml" ContentType="application/vnd.openxmlformats-officedocument.presentationml.slideMaster+xml"/>
  <Override PartName="/ppt/slides/slide58.xml" ContentType="application/vnd.openxmlformats-officedocument.presentationml.slide+xml"/>
  <Override PartName="/ppt/slideMasters/slideMaster59.xml" ContentType="application/vnd.openxmlformats-officedocument.presentationml.slideMaster+xml"/>
  <Override PartName="/ppt/slides/slide59.xml" ContentType="application/vnd.openxmlformats-officedocument.presentationml.slide+xml"/>
  <Override PartName="/ppt/slideMasters/slideMaster60.xml" ContentType="application/vnd.openxmlformats-officedocument.presentationml.slideMaster+xml"/>
  <Override PartName="/ppt/slides/slide60.xml" ContentType="application/vnd.openxmlformats-officedocument.presentationml.slide+xml"/>
  <Override PartName="/ppt/slideMasters/slideMaster61.xml" ContentType="application/vnd.openxmlformats-officedocument.presentationml.slideMaster+xml"/>
  <Override PartName="/ppt/slides/slide61.xml" ContentType="application/vnd.openxmlformats-officedocument.presentationml.slide+xml"/>
  <Override PartName="/ppt/slideMasters/slideMaster62.xml" ContentType="application/vnd.openxmlformats-officedocument.presentationml.slideMaster+xml"/>
  <Override PartName="/ppt/slides/slide62.xml" ContentType="application/vnd.openxmlformats-officedocument.presentationml.slide+xml"/>
  <Override PartName="/ppt/slideMasters/slideMaster63.xml" ContentType="application/vnd.openxmlformats-officedocument.presentationml.slideMaster+xml"/>
  <Override PartName="/ppt/slides/slide63.xml" ContentType="application/vnd.openxmlformats-officedocument.presentationml.slide+xml"/>
  <Override PartName="/ppt/slideMasters/slideMaster64.xml" ContentType="application/vnd.openxmlformats-officedocument.presentationml.slideMaster+xml"/>
  <Override PartName="/ppt/slides/slide64.xml" ContentType="application/vnd.openxmlformats-officedocument.presentationml.slide+xml"/>
  <Override PartName="/ppt/slideMasters/slideMaster65.xml" ContentType="application/vnd.openxmlformats-officedocument.presentationml.slideMaster+xml"/>
  <Override PartName="/ppt/slides/slide65.xml" ContentType="application/vnd.openxmlformats-officedocument.presentationml.slide+xml"/>
  <Override PartName="/ppt/slideMasters/slideMaster66.xml" ContentType="application/vnd.openxmlformats-officedocument.presentationml.slideMaster+xml"/>
  <Override PartName="/ppt/slides/slide66.xml" ContentType="application/vnd.openxmlformats-officedocument.presentationml.slide+xml"/>
  <Override PartName="/ppt/slideMasters/slideMaster67.xml" ContentType="application/vnd.openxmlformats-officedocument.presentationml.slideMaster+xml"/>
  <Override PartName="/ppt/slides/slide67.xml" ContentType="application/vnd.openxmlformats-officedocument.presentationml.slide+xml"/>
  <Override PartName="/ppt/slideMasters/slideMaster68.xml" ContentType="application/vnd.openxmlformats-officedocument.presentationml.slideMaster+xml"/>
  <Override PartName="/ppt/slides/slide68.xml" ContentType="application/vnd.openxmlformats-officedocument.presentationml.slide+xml"/>
  <Override PartName="/ppt/slideMasters/slideMaster69.xml" ContentType="application/vnd.openxmlformats-officedocument.presentationml.slideMaster+xml"/>
  <Override PartName="/ppt/slides/slide69.xml" ContentType="application/vnd.openxmlformats-officedocument.presentationml.slide+xml"/>
  <Override PartName="/ppt/slideMasters/slideMaster70.xml" ContentType="application/vnd.openxmlformats-officedocument.presentationml.slideMaster+xml"/>
  <Override PartName="/ppt/slides/slide70.xml" ContentType="application/vnd.openxmlformats-officedocument.presentationml.slide+xml"/>
  <Override PartName="/ppt/slideMasters/slideMaster71.xml" ContentType="application/vnd.openxmlformats-officedocument.presentationml.slideMaster+xml"/>
  <Override PartName="/ppt/slides/slide71.xml" ContentType="application/vnd.openxmlformats-officedocument.presentationml.slide+xml"/>
  <Override PartName="/ppt/slideMasters/slideMaster72.xml" ContentType="application/vnd.openxmlformats-officedocument.presentationml.slideMaster+xml"/>
  <Override PartName="/ppt/slides/slide72.xml" ContentType="application/vnd.openxmlformats-officedocument.presentationml.slide+xml"/>
  <Override PartName="/ppt/slideMasters/slideMaster73.xml" ContentType="application/vnd.openxmlformats-officedocument.presentationml.slideMaster+xml"/>
  <Override PartName="/ppt/slides/slide7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53.xml" ContentType="application/vnd.openxmlformats-officedocument.presentationml.notesSlide+xml"/>
  <Override PartName="/ppt/notesSlides/notesSlide54.xml" ContentType="application/vnd.openxmlformats-officedocument.presentationml.notesSlide+xml"/>
  <Override PartName="/ppt/notesSlides/notesSlide55.xml" ContentType="application/vnd.openxmlformats-officedocument.presentationml.notesSlide+xml"/>
  <Override PartName="/ppt/notesSlides/notesSlide56.xml" ContentType="application/vnd.openxmlformats-officedocument.presentationml.notesSlide+xml"/>
  <Override PartName="/ppt/notesSlides/notesSlide57.xml" ContentType="application/vnd.openxmlformats-officedocument.presentationml.notesSlide+xml"/>
  <Override PartName="/ppt/notesSlides/notesSlide58.xml" ContentType="application/vnd.openxmlformats-officedocument.presentationml.notesSlide+xml"/>
  <Override PartName="/ppt/notesSlides/notesSlide59.xml" ContentType="application/vnd.openxmlformats-officedocument.presentationml.notesSlide+xml"/>
  <Override PartName="/ppt/notesSlides/notesSlide60.xml" ContentType="application/vnd.openxmlformats-officedocument.presentationml.notesSlide+xml"/>
  <Override PartName="/ppt/notesSlides/notesSlide61.xml" ContentType="application/vnd.openxmlformats-officedocument.presentationml.notesSlide+xml"/>
  <Override PartName="/ppt/notesSlides/notesSlide62.xml" ContentType="application/vnd.openxmlformats-officedocument.presentationml.notesSlide+xml"/>
  <Override PartName="/ppt/notesSlides/notesSlide63.xml" ContentType="application/vnd.openxmlformats-officedocument.presentationml.notesSlide+xml"/>
  <Override PartName="/ppt/notesSlides/notesSlide64.xml" ContentType="application/vnd.openxmlformats-officedocument.presentationml.notesSlide+xml"/>
  <Override PartName="/ppt/notesSlides/notesSlide65.xml" ContentType="application/vnd.openxmlformats-officedocument.presentationml.notesSlide+xml"/>
  <Override PartName="/ppt/notesSlides/notesSlide66.xml" ContentType="application/vnd.openxmlformats-officedocument.presentationml.notesSlide+xml"/>
  <Override PartName="/ppt/notesSlides/notesSlide67.xml" ContentType="application/vnd.openxmlformats-officedocument.presentationml.notesSlide+xml"/>
  <Override PartName="/ppt/notesSlides/notesSlide68.xml" ContentType="application/vnd.openxmlformats-officedocument.presentationml.notesSlide+xml"/>
  <Override PartName="/ppt/notesSlides/notesSlide69.xml" ContentType="application/vnd.openxmlformats-officedocument.presentationml.notesSlide+xml"/>
  <Override PartName="/ppt/notesSlides/notesSlide70.xml" ContentType="application/vnd.openxmlformats-officedocument.presentationml.notesSlide+xml"/>
  <Override PartName="/ppt/notesSlides/notesSlide71.xml" ContentType="application/vnd.openxmlformats-officedocument.presentationml.notesSlide+xml"/>
  <Override PartName="/ppt/notesSlides/notesSlide72.xml" ContentType="application/vnd.openxmlformats-officedocument.presentationml.notesSlide+xml"/>
  <Override PartName="/ppt/notesSlides/notesSlide7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  <p:sldId id="296" r:id="rId42"/>
    <p:sldId id="297" r:id="rId43"/>
    <p:sldId id="298" r:id="rId44"/>
    <p:sldId id="299" r:id="rId45"/>
    <p:sldId id="300" r:id="rId46"/>
    <p:sldId id="301" r:id="rId47"/>
    <p:sldId id="302" r:id="rId48"/>
    <p:sldId id="303" r:id="rId49"/>
    <p:sldId id="304" r:id="rId50"/>
    <p:sldId id="305" r:id="rId51"/>
    <p:sldId id="306" r:id="rId52"/>
    <p:sldId id="307" r:id="rId53"/>
    <p:sldId id="308" r:id="rId54"/>
    <p:sldId id="309" r:id="rId55"/>
    <p:sldId id="310" r:id="rId56"/>
    <p:sldId id="311" r:id="rId57"/>
    <p:sldId id="312" r:id="rId58"/>
    <p:sldId id="313" r:id="rId59"/>
    <p:sldId id="314" r:id="rId60"/>
    <p:sldId id="315" r:id="rId61"/>
    <p:sldId id="316" r:id="rId62"/>
    <p:sldId id="317" r:id="rId63"/>
    <p:sldId id="318" r:id="rId64"/>
    <p:sldId id="319" r:id="rId65"/>
    <p:sldId id="320" r:id="rId66"/>
    <p:sldId id="321" r:id="rId67"/>
    <p:sldId id="322" r:id="rId68"/>
    <p:sldId id="323" r:id="rId69"/>
    <p:sldId id="324" r:id="rId70"/>
    <p:sldId id="325" r:id="rId71"/>
    <p:sldId id="326" r:id="rId72"/>
    <p:sldId id="327" r:id="rId73"/>
    <p:sldId id="328" r:id="rId74"/>
  </p:sldIdLst>
  <p:notesMasterIdLst>
    <p:notesMasterId r:id="rId75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slide" Target="slides/slide41.xml"/><Relationship Id="rId43" Type="http://schemas.openxmlformats.org/officeDocument/2006/relationships/slide" Target="slides/slide42.xml"/><Relationship Id="rId44" Type="http://schemas.openxmlformats.org/officeDocument/2006/relationships/slide" Target="slides/slide43.xml"/><Relationship Id="rId45" Type="http://schemas.openxmlformats.org/officeDocument/2006/relationships/slide" Target="slides/slide44.xml"/><Relationship Id="rId46" Type="http://schemas.openxmlformats.org/officeDocument/2006/relationships/slide" Target="slides/slide45.xml"/><Relationship Id="rId47" Type="http://schemas.openxmlformats.org/officeDocument/2006/relationships/slide" Target="slides/slide46.xml"/><Relationship Id="rId48" Type="http://schemas.openxmlformats.org/officeDocument/2006/relationships/slide" Target="slides/slide47.xml"/><Relationship Id="rId49" Type="http://schemas.openxmlformats.org/officeDocument/2006/relationships/slide" Target="slides/slide48.xml"/><Relationship Id="rId50" Type="http://schemas.openxmlformats.org/officeDocument/2006/relationships/slide" Target="slides/slide49.xml"/><Relationship Id="rId51" Type="http://schemas.openxmlformats.org/officeDocument/2006/relationships/slide" Target="slides/slide50.xml"/><Relationship Id="rId52" Type="http://schemas.openxmlformats.org/officeDocument/2006/relationships/slide" Target="slides/slide51.xml"/><Relationship Id="rId53" Type="http://schemas.openxmlformats.org/officeDocument/2006/relationships/slide" Target="slides/slide52.xml"/><Relationship Id="rId54" Type="http://schemas.openxmlformats.org/officeDocument/2006/relationships/slide" Target="slides/slide53.xml"/><Relationship Id="rId55" Type="http://schemas.openxmlformats.org/officeDocument/2006/relationships/slide" Target="slides/slide54.xml"/><Relationship Id="rId56" Type="http://schemas.openxmlformats.org/officeDocument/2006/relationships/slide" Target="slides/slide55.xml"/><Relationship Id="rId57" Type="http://schemas.openxmlformats.org/officeDocument/2006/relationships/slide" Target="slides/slide56.xml"/><Relationship Id="rId58" Type="http://schemas.openxmlformats.org/officeDocument/2006/relationships/slide" Target="slides/slide57.xml"/><Relationship Id="rId59" Type="http://schemas.openxmlformats.org/officeDocument/2006/relationships/slide" Target="slides/slide58.xml"/><Relationship Id="rId60" Type="http://schemas.openxmlformats.org/officeDocument/2006/relationships/slide" Target="slides/slide59.xml"/><Relationship Id="rId61" Type="http://schemas.openxmlformats.org/officeDocument/2006/relationships/slide" Target="slides/slide60.xml"/><Relationship Id="rId62" Type="http://schemas.openxmlformats.org/officeDocument/2006/relationships/slide" Target="slides/slide61.xml"/><Relationship Id="rId63" Type="http://schemas.openxmlformats.org/officeDocument/2006/relationships/slide" Target="slides/slide62.xml"/><Relationship Id="rId64" Type="http://schemas.openxmlformats.org/officeDocument/2006/relationships/slide" Target="slides/slide63.xml"/><Relationship Id="rId65" Type="http://schemas.openxmlformats.org/officeDocument/2006/relationships/slide" Target="slides/slide64.xml"/><Relationship Id="rId66" Type="http://schemas.openxmlformats.org/officeDocument/2006/relationships/slide" Target="slides/slide65.xml"/><Relationship Id="rId67" Type="http://schemas.openxmlformats.org/officeDocument/2006/relationships/slide" Target="slides/slide66.xml"/><Relationship Id="rId68" Type="http://schemas.openxmlformats.org/officeDocument/2006/relationships/slide" Target="slides/slide67.xml"/><Relationship Id="rId69" Type="http://schemas.openxmlformats.org/officeDocument/2006/relationships/slide" Target="slides/slide68.xml"/><Relationship Id="rId70" Type="http://schemas.openxmlformats.org/officeDocument/2006/relationships/slide" Target="slides/slide69.xml"/><Relationship Id="rId71" Type="http://schemas.openxmlformats.org/officeDocument/2006/relationships/slide" Target="slides/slide70.xml"/><Relationship Id="rId72" Type="http://schemas.openxmlformats.org/officeDocument/2006/relationships/slide" Target="slides/slide71.xml"/><Relationship Id="rId73" Type="http://schemas.openxmlformats.org/officeDocument/2006/relationships/slide" Target="slides/slide72.xml"/><Relationship Id="rId74" Type="http://schemas.openxmlformats.org/officeDocument/2006/relationships/slide" Target="slides/slide73.xml"/><Relationship Id="rId75" Type="http://schemas.openxmlformats.org/officeDocument/2006/relationships/notesMaster" Target="notesMasters/notesMaster1.xml"/><Relationship Id="rId76" Type="http://schemas.openxmlformats.org/officeDocument/2006/relationships/presProps" Target="presProps.xml"/><Relationship Id="rId77" Type="http://schemas.openxmlformats.org/officeDocument/2006/relationships/viewProps" Target="viewProps.xml"/><Relationship Id="rId78" Type="http://schemas.openxmlformats.org/officeDocument/2006/relationships/theme" Target="theme/theme1.xml"/><Relationship Id="rId7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2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1.xml"/>
		</Relationships>
</file>

<file path=ppt/notesSlides/_rels/notesSlide2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2.xml"/>
		</Relationships>
</file>

<file path=ppt/notesSlides/_rels/notesSlide2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3.xml"/>
		</Relationships>
</file>

<file path=ppt/notesSlides/_rels/notesSlide2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4.xml"/>
		</Relationships>
</file>

<file path=ppt/notesSlides/_rels/notesSlide2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5.xml"/>
		</Relationships>
</file>

<file path=ppt/notesSlides/_rels/notesSlide2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6.xml"/>
		</Relationships>
</file>

<file path=ppt/notesSlides/_rels/notesSlide2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7.xml"/>
		</Relationships>
</file>

<file path=ppt/notesSlides/_rels/notesSlide2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8.xml"/>
		</Relationships>
</file>

<file path=ppt/notesSlides/_rels/notesSlide2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9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3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0.xml"/>
		</Relationships>
</file>

<file path=ppt/notesSlides/_rels/notesSlide3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1.xml"/>
		</Relationships>
</file>

<file path=ppt/notesSlides/_rels/notesSlide3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2.xml"/>
		</Relationships>
</file>

<file path=ppt/notesSlides/_rels/notesSlide3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3.xml"/>
		</Relationships>
</file>

<file path=ppt/notesSlides/_rels/notesSlide3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4.xml"/>
		</Relationships>
</file>

<file path=ppt/notesSlides/_rels/notesSlide3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5.xml"/>
		</Relationships>
</file>

<file path=ppt/notesSlides/_rels/notesSlide3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6.xml"/>
		</Relationships>
</file>

<file path=ppt/notesSlides/_rels/notesSlide3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7.xml"/>
		</Relationships>
</file>

<file path=ppt/notesSlides/_rels/notesSlide3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8.xml"/>
		</Relationships>
</file>

<file path=ppt/notesSlides/_rels/notesSlide3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9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4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0.xml"/>
		</Relationships>
</file>

<file path=ppt/notesSlides/_rels/notesSlide4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1.xml"/>
		</Relationships>
</file>

<file path=ppt/notesSlides/_rels/notesSlide4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2.xml"/>
		</Relationships>
</file>

<file path=ppt/notesSlides/_rels/notesSlide4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3.xml"/>
		</Relationships>
</file>

<file path=ppt/notesSlides/_rels/notesSlide4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4.xml"/>
		</Relationships>
</file>

<file path=ppt/notesSlides/_rels/notesSlide4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5.xml"/>
		</Relationships>
</file>

<file path=ppt/notesSlides/_rels/notesSlide4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6.xml"/>
		</Relationships>
</file>

<file path=ppt/notesSlides/_rels/notesSlide4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7.xml"/>
		</Relationships>
</file>

<file path=ppt/notesSlides/_rels/notesSlide4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8.xml"/>
		</Relationships>
</file>

<file path=ppt/notesSlides/_rels/notesSlide4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9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5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0.xml"/>
		</Relationships>
</file>

<file path=ppt/notesSlides/_rels/notesSlide5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1.xml"/>
		</Relationships>
</file>

<file path=ppt/notesSlides/_rels/notesSlide5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2.xml"/>
		</Relationships>
</file>

<file path=ppt/notesSlides/_rels/notesSlide5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3.xml"/>
		</Relationships>
</file>

<file path=ppt/notesSlides/_rels/notesSlide5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4.xml"/>
		</Relationships>
</file>

<file path=ppt/notesSlides/_rels/notesSlide5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5.xml"/>
		</Relationships>
</file>

<file path=ppt/notesSlides/_rels/notesSlide5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6.xml"/>
		</Relationships>
</file>

<file path=ppt/notesSlides/_rels/notesSlide5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7.xml"/>
		</Relationships>
</file>

<file path=ppt/notesSlides/_rels/notesSlide5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8.xml"/>
		</Relationships>
</file>

<file path=ppt/notesSlides/_rels/notesSlide5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9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6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0.xml"/>
		</Relationships>
</file>

<file path=ppt/notesSlides/_rels/notesSlide6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1.xml"/>
		</Relationships>
</file>

<file path=ppt/notesSlides/_rels/notesSlide6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2.xml"/>
		</Relationships>
</file>

<file path=ppt/notesSlides/_rels/notesSlide6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3.xml"/>
		</Relationships>
</file>

<file path=ppt/notesSlides/_rels/notesSlide6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4.xml"/>
		</Relationships>
</file>

<file path=ppt/notesSlides/_rels/notesSlide6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5.xml"/>
		</Relationships>
</file>

<file path=ppt/notesSlides/_rels/notesSlide6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6.xml"/>
		</Relationships>
</file>

<file path=ppt/notesSlides/_rels/notesSlide6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7.xml"/>
		</Relationships>
</file>

<file path=ppt/notesSlides/_rels/notesSlide6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8.xml"/>
		</Relationships>
</file>

<file path=ppt/notesSlides/_rels/notesSlide6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9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7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0.xml"/>
		</Relationships>
</file>

<file path=ppt/notesSlides/_rels/notesSlide7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1.xml"/>
		</Relationships>
</file>

<file path=ppt/notesSlides/_rels/notesSlide7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2.xml"/>
		</Relationships>
</file>

<file path=ppt/notesSlides/_rels/notesSlide7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3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5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8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0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3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4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5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6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7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8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0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1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3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4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5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6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7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8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9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0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1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3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4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5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6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7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8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9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0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1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3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4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5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6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7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8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9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0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1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2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8F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1961081" y="1687830"/>
            <a:ext cx="5221839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5400"/>
              </a:lnSpc>
              <a:buNone/>
            </a:pPr>
            <a:r>
              <a:rPr lang="en-US" sz="4500" b="1" dirty="0">
                <a:solidFill>
                  <a:srgbClr val="2C24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كورس الفريلانسنج - 7 أيام</a:t>
            </a:r>
            <a:endParaRPr lang="en-US" sz="4500" dirty="0"/>
          </a:p>
        </p:txBody>
      </p:sp>
      <p:sp>
        <p:nvSpPr>
          <p:cNvPr id="3" name="Text 1"/>
          <p:cNvSpPr/>
          <p:nvPr/>
        </p:nvSpPr>
        <p:spPr>
          <a:xfrm>
            <a:off x="3883414" y="2373630"/>
            <a:ext cx="137717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2160"/>
              </a:lnSpc>
              <a:buNone/>
            </a:pPr>
            <a:r>
              <a:rPr lang="en-US" sz="1350" dirty="0">
                <a:solidFill>
                  <a:srgbClr val="5A4F4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من الصفر إلى الاحترافية</a:t>
            </a:r>
            <a:endParaRPr lang="en-US" sz="1350" dirty="0"/>
          </a:p>
        </p:txBody>
      </p:sp>
      <p:sp>
        <p:nvSpPr>
          <p:cNvPr id="4" name="Text 2"/>
          <p:cNvSpPr/>
          <p:nvPr/>
        </p:nvSpPr>
        <p:spPr>
          <a:xfrm>
            <a:off x="3619517" y="3067050"/>
            <a:ext cx="1904967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2160"/>
              </a:lnSpc>
              <a:buNone/>
            </a:pPr>
            <a:r>
              <a:rPr lang="en-US" sz="1350" dirty="0">
                <a:solidFill>
                  <a:srgbClr val="5A4F4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كل ما تحتاج تعرفه قبل تبدأ رحلتك</a:t>
            </a:r>
            <a:endParaRPr lang="en-US" sz="135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AF8F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09600" y="609600"/>
            <a:ext cx="8083296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3240"/>
              </a:lnSpc>
              <a:buNone/>
            </a:pPr>
            <a:r>
              <a:rPr lang="en-US" sz="2700" b="1" dirty="0">
                <a:solidFill>
                  <a:srgbClr val="D977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إحصائيات يجب أن تعرفها</a:t>
            </a:r>
            <a:endParaRPr lang="en-US" sz="2700" dirty="0"/>
          </a:p>
        </p:txBody>
      </p:sp>
      <p:sp>
        <p:nvSpPr>
          <p:cNvPr id="3" name="Text 1"/>
          <p:cNvSpPr/>
          <p:nvPr/>
        </p:nvSpPr>
        <p:spPr>
          <a:xfrm>
            <a:off x="609600" y="1386841"/>
            <a:ext cx="7620000" cy="15544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lnSpc>
                <a:spcPts val="2160"/>
              </a:lnSpc>
              <a:buSzPct val="100000"/>
              <a:buChar char="•"/>
            </a:pPr>
            <a:r>
              <a:rPr lang="en-US" sz="1200" dirty="0">
                <a:solidFill>
                  <a:srgbClr val="2C24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نسبة القبول للمبتدئ: 10-20% من العروض</a:t>
            </a:r>
            <a:endParaRPr lang="en-US" sz="1200" dirty="0"/>
          </a:p>
          <a:p>
            <a:pPr marL="342900" indent="-342900">
              <a:lnSpc>
                <a:spcPts val="2160"/>
              </a:lnSpc>
              <a:buSzPct val="100000"/>
              <a:buChar char="•"/>
            </a:pPr>
            <a:r>
              <a:rPr lang="en-US" sz="1200" dirty="0">
                <a:solidFill>
                  <a:srgbClr val="2C24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نسبة القبول للمحترف: 30-50% من العروض</a:t>
            </a:r>
            <a:endParaRPr lang="en-US" sz="1200" dirty="0"/>
          </a:p>
          <a:p>
            <a:pPr marL="342900" indent="-342900">
              <a:lnSpc>
                <a:spcPts val="2160"/>
              </a:lnSpc>
              <a:buSzPct val="100000"/>
              <a:buChar char="•"/>
            </a:pPr>
            <a:r>
              <a:rPr lang="en-US" sz="1200" dirty="0">
                <a:solidFill>
                  <a:srgbClr val="2C24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العميل الواحد قد يعود 3-5 مرات إذا رضي</a:t>
            </a:r>
            <a:endParaRPr lang="en-US" sz="1200" dirty="0"/>
          </a:p>
          <a:p>
            <a:pPr marL="342900" indent="-342900">
              <a:lnSpc>
                <a:spcPts val="2160"/>
              </a:lnSpc>
              <a:buSzPct val="100000"/>
              <a:buChar char="•"/>
            </a:pPr>
            <a:r>
              <a:rPr lang="en-US" sz="1200" dirty="0">
                <a:solidFill>
                  <a:srgbClr val="2C24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العميل الراضي يصرف أكثر من العميل الجديد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AF8F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09600" y="609600"/>
            <a:ext cx="8083296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3240"/>
              </a:lnSpc>
              <a:buNone/>
            </a:pPr>
            <a:r>
              <a:rPr lang="en-US" sz="2700" b="1" dirty="0">
                <a:solidFill>
                  <a:srgbClr val="D977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المهارات الأساسية للبدء</a:t>
            </a:r>
            <a:endParaRPr lang="en-US" sz="2700" dirty="0"/>
          </a:p>
        </p:txBody>
      </p:sp>
      <p:sp>
        <p:nvSpPr>
          <p:cNvPr id="3" name="Text 1"/>
          <p:cNvSpPr/>
          <p:nvPr/>
        </p:nvSpPr>
        <p:spPr>
          <a:xfrm>
            <a:off x="609600" y="1386841"/>
            <a:ext cx="7620000" cy="19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lnSpc>
                <a:spcPts val="2160"/>
              </a:lnSpc>
              <a:buSzPct val="100000"/>
              <a:buChar char="•"/>
            </a:pPr>
            <a:r>
              <a:rPr lang="en-US" sz="1200" b="1" dirty="0">
                <a:solidFill>
                  <a:srgbClr val="5A4F4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التواصل:</a:t>
            </a:r>
            <a:pPr indent="0" marL="0">
              <a:lnSpc>
                <a:spcPts val="2160"/>
              </a:lnSpc>
              <a:buNone/>
            </a:pPr>
            <a:r>
              <a:rPr lang="en-US" sz="1200" dirty="0">
                <a:solidFill>
                  <a:srgbClr val="2C24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الوضوح في الكتابة والفهم مع العملاء</a:t>
            </a:r>
            <a:endParaRPr lang="en-US" sz="1200" dirty="0"/>
          </a:p>
          <a:p>
            <a:pPr marL="342900" indent="-342900">
              <a:lnSpc>
                <a:spcPts val="2160"/>
              </a:lnSpc>
              <a:buSzPct val="100000"/>
              <a:buChar char="•"/>
            </a:pPr>
            <a:r>
              <a:rPr lang="en-US" sz="1200" b="1" dirty="0">
                <a:solidFill>
                  <a:srgbClr val="5A4F4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التنظيم:</a:t>
            </a:r>
            <a:pPr indent="0" marL="0">
              <a:lnSpc>
                <a:spcPts val="2160"/>
              </a:lnSpc>
              <a:buNone/>
            </a:pPr>
            <a:r>
              <a:rPr lang="en-US" sz="1200" dirty="0">
                <a:solidFill>
                  <a:srgbClr val="2C24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إدارة المشاريع والمواعيد النهائية</a:t>
            </a:r>
            <a:endParaRPr lang="en-US" sz="1200" dirty="0"/>
          </a:p>
          <a:p>
            <a:pPr marL="342900" indent="-342900">
              <a:lnSpc>
                <a:spcPts val="2160"/>
              </a:lnSpc>
              <a:buSzPct val="100000"/>
              <a:buChar char="•"/>
            </a:pPr>
            <a:r>
              <a:rPr lang="en-US" sz="1200" b="1" dirty="0">
                <a:solidFill>
                  <a:srgbClr val="5A4F4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الثقة بالنفس:</a:t>
            </a:r>
            <a:pPr indent="0" marL="0">
              <a:lnSpc>
                <a:spcPts val="2160"/>
              </a:lnSpc>
              <a:buNone/>
            </a:pPr>
            <a:r>
              <a:rPr lang="en-US" sz="1200" dirty="0">
                <a:solidFill>
                  <a:srgbClr val="2C24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أعرف إنك قدّ المسؤولية</a:t>
            </a:r>
            <a:endParaRPr lang="en-US" sz="1200" dirty="0"/>
          </a:p>
          <a:p>
            <a:pPr marL="342900" indent="-342900">
              <a:lnSpc>
                <a:spcPts val="2160"/>
              </a:lnSpc>
              <a:buSzPct val="100000"/>
              <a:buChar char="•"/>
            </a:pPr>
            <a:r>
              <a:rPr lang="en-US" sz="1200" b="1" dirty="0">
                <a:solidFill>
                  <a:srgbClr val="5A4F4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المهارة التقنية:</a:t>
            </a:r>
            <a:pPr indent="0" marL="0">
              <a:lnSpc>
                <a:spcPts val="2160"/>
              </a:lnSpc>
              <a:buNone/>
            </a:pPr>
            <a:r>
              <a:rPr lang="en-US" sz="1200" dirty="0">
                <a:solidFill>
                  <a:srgbClr val="2C24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إتقان مجال تخصصك تمام التمام</a:t>
            </a:r>
            <a:endParaRPr lang="en-US" sz="1200" dirty="0"/>
          </a:p>
          <a:p>
            <a:pPr marL="342900" indent="-342900">
              <a:lnSpc>
                <a:spcPts val="2160"/>
              </a:lnSpc>
              <a:buSzPct val="100000"/>
              <a:buChar char="•"/>
            </a:pPr>
            <a:r>
              <a:rPr lang="en-US" sz="1200" b="1" dirty="0">
                <a:solidFill>
                  <a:srgbClr val="5A4F4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الصبر والمثابرة:</a:t>
            </a:r>
            <a:pPr indent="0" marL="0">
              <a:lnSpc>
                <a:spcPts val="2160"/>
              </a:lnSpc>
              <a:buNone/>
            </a:pPr>
            <a:r>
              <a:rPr lang="en-US" sz="1200" dirty="0">
                <a:solidFill>
                  <a:srgbClr val="2C24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النجاح ماراح يجي من أول يوم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AF8F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09600" y="609600"/>
            <a:ext cx="8083296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3240"/>
              </a:lnSpc>
              <a:buNone/>
            </a:pPr>
            <a:r>
              <a:rPr lang="en-US" sz="2700" b="1" dirty="0">
                <a:solidFill>
                  <a:srgbClr val="D977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الخلاصة: اليوم الأول</a:t>
            </a:r>
            <a:endParaRPr lang="en-US" sz="2700" dirty="0"/>
          </a:p>
        </p:txBody>
      </p:sp>
      <p:sp>
        <p:nvSpPr>
          <p:cNvPr id="3" name="Text 1"/>
          <p:cNvSpPr/>
          <p:nvPr/>
        </p:nvSpPr>
        <p:spPr>
          <a:xfrm>
            <a:off x="609600" y="1386841"/>
            <a:ext cx="7620000" cy="15544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lnSpc>
                <a:spcPts val="2160"/>
              </a:lnSpc>
              <a:buSzPct val="100000"/>
              <a:buChar char="•"/>
            </a:pPr>
            <a:r>
              <a:rPr lang="en-US" sz="1200" dirty="0">
                <a:solidFill>
                  <a:srgbClr val="2C24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الفريلانسنج أسلوب حياة، وليس مجرد عمل</a:t>
            </a:r>
            <a:endParaRPr lang="en-US" sz="1200" dirty="0"/>
          </a:p>
          <a:p>
            <a:pPr marL="342900" indent="-342900">
              <a:lnSpc>
                <a:spcPts val="2160"/>
              </a:lnSpc>
              <a:buSzPct val="100000"/>
              <a:buChar char="•"/>
            </a:pPr>
            <a:r>
              <a:rPr lang="en-US" sz="1200" dirty="0">
                <a:solidFill>
                  <a:srgbClr val="2C24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اختر المنصة التي تناسب تخصصك وأسلوبك</a:t>
            </a:r>
            <a:endParaRPr lang="en-US" sz="1200" dirty="0"/>
          </a:p>
          <a:p>
            <a:pPr marL="342900" indent="-342900">
              <a:lnSpc>
                <a:spcPts val="2160"/>
              </a:lnSpc>
              <a:buSzPct val="100000"/>
              <a:buChar char="•"/>
            </a:pPr>
            <a:r>
              <a:rPr lang="en-US" sz="1200" dirty="0">
                <a:solidFill>
                  <a:srgbClr val="2C24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فهم نفسيات العملاء سيساعدك في النجاح</a:t>
            </a:r>
            <a:endParaRPr lang="en-US" sz="1200" dirty="0"/>
          </a:p>
          <a:p>
            <a:pPr marL="342900" indent="-342900">
              <a:lnSpc>
                <a:spcPts val="2160"/>
              </a:lnSpc>
              <a:buSzPct val="100000"/>
              <a:buChar char="•"/>
            </a:pPr>
            <a:r>
              <a:rPr lang="en-US" sz="1200" dirty="0">
                <a:solidFill>
                  <a:srgbClr val="2C24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التطور المستمر هو المفتاح الأساسي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AF8F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3638341" y="1988823"/>
            <a:ext cx="1867319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3240"/>
              </a:lnSpc>
              <a:buNone/>
            </a:pPr>
            <a:r>
              <a:rPr lang="en-US" sz="2700" b="1" dirty="0">
                <a:solidFill>
                  <a:srgbClr val="D977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نهاية اليوم الأول</a:t>
            </a:r>
            <a:endParaRPr lang="en-US" sz="2700" dirty="0"/>
          </a:p>
        </p:txBody>
      </p:sp>
      <p:sp>
        <p:nvSpPr>
          <p:cNvPr id="3" name="Text 1"/>
          <p:cNvSpPr/>
          <p:nvPr/>
        </p:nvSpPr>
        <p:spPr>
          <a:xfrm>
            <a:off x="3342747" y="2766059"/>
            <a:ext cx="2458507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2160"/>
              </a:lnSpc>
              <a:buNone/>
            </a:pPr>
            <a:r>
              <a:rPr lang="en-US" sz="1350" dirty="0">
                <a:solidFill>
                  <a:srgbClr val="5A4F4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استعد لليوم الثاني: كتابة عرض العمل الناجح</a:t>
            </a:r>
            <a:endParaRPr lang="en-US" sz="135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AF8F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3517505" y="1687832"/>
            <a:ext cx="2108871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5400"/>
              </a:lnSpc>
              <a:buNone/>
            </a:pPr>
            <a:r>
              <a:rPr lang="en-US" sz="4500" b="1" dirty="0">
                <a:solidFill>
                  <a:srgbClr val="2C24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اليوم الثاني</a:t>
            </a:r>
            <a:endParaRPr lang="en-US" sz="4500" dirty="0"/>
          </a:p>
        </p:txBody>
      </p:sp>
      <p:sp>
        <p:nvSpPr>
          <p:cNvPr id="3" name="Text 1"/>
          <p:cNvSpPr/>
          <p:nvPr/>
        </p:nvSpPr>
        <p:spPr>
          <a:xfrm>
            <a:off x="3617574" y="2373632"/>
            <a:ext cx="1908853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2160"/>
              </a:lnSpc>
              <a:buNone/>
            </a:pPr>
            <a:r>
              <a:rPr lang="en-US" sz="1350" dirty="0">
                <a:solidFill>
                  <a:srgbClr val="5A4F4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كتابة عرض شغل اللي يقبله العميل</a:t>
            </a:r>
            <a:endParaRPr lang="en-US" sz="1350" dirty="0"/>
          </a:p>
        </p:txBody>
      </p:sp>
      <p:sp>
        <p:nvSpPr>
          <p:cNvPr id="4" name="Text 2"/>
          <p:cNvSpPr/>
          <p:nvPr/>
        </p:nvSpPr>
        <p:spPr>
          <a:xfrm>
            <a:off x="3141151" y="3067050"/>
            <a:ext cx="2861579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2160"/>
              </a:lnSpc>
              <a:buNone/>
            </a:pPr>
            <a:r>
              <a:rPr lang="en-US" sz="1350" dirty="0">
                <a:solidFill>
                  <a:srgbClr val="5A4F4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العرض اللي بتكتبه بشكل صحيح بينقذ حياتك المهنية</a:t>
            </a:r>
            <a:endParaRPr lang="en-US" sz="135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AF8F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09600" y="609600"/>
            <a:ext cx="8083296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3240"/>
              </a:lnSpc>
              <a:buNone/>
            </a:pPr>
            <a:r>
              <a:rPr lang="en-US" sz="2700" b="1" dirty="0">
                <a:solidFill>
                  <a:srgbClr val="D977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الأساسيات اللي لازم تكون في أي عرض</a:t>
            </a:r>
            <a:endParaRPr lang="en-US" sz="2700" dirty="0"/>
          </a:p>
        </p:txBody>
      </p:sp>
      <p:sp>
        <p:nvSpPr>
          <p:cNvPr id="3" name="Text 1"/>
          <p:cNvSpPr/>
          <p:nvPr/>
        </p:nvSpPr>
        <p:spPr>
          <a:xfrm>
            <a:off x="609600" y="1386841"/>
            <a:ext cx="7620000" cy="15544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lnSpc>
                <a:spcPts val="2160"/>
              </a:lnSpc>
              <a:buSzPct val="100000"/>
              <a:buChar char="•"/>
            </a:pPr>
            <a:r>
              <a:rPr lang="en-US" sz="1200" dirty="0">
                <a:solidFill>
                  <a:srgbClr val="2C24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جملة قوية تجذب انتباهه في أول 3 ثواني</a:t>
            </a:r>
            <a:endParaRPr lang="en-US" sz="1200" dirty="0"/>
          </a:p>
          <a:p>
            <a:pPr marL="342900" indent="-342900">
              <a:lnSpc>
                <a:spcPts val="2160"/>
              </a:lnSpc>
              <a:buSzPct val="100000"/>
              <a:buChar char="•"/>
            </a:pPr>
            <a:r>
              <a:rPr lang="en-US" sz="1200" dirty="0">
                <a:solidFill>
                  <a:srgbClr val="2C24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اثبت إنك فهمت المشكلة - ما تكتب عرض عام</a:t>
            </a:r>
            <a:endParaRPr lang="en-US" sz="1200" dirty="0"/>
          </a:p>
          <a:p>
            <a:pPr marL="342900" indent="-342900">
              <a:lnSpc>
                <a:spcPts val="2160"/>
              </a:lnSpc>
              <a:buSzPct val="100000"/>
              <a:buChar char="•"/>
            </a:pPr>
            <a:r>
              <a:rPr lang="en-US" sz="1200" dirty="0">
                <a:solidFill>
                  <a:srgbClr val="2C24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حدد الحل بوضوح - أمثلة وأرقام من شغلك السابق</a:t>
            </a:r>
            <a:endParaRPr lang="en-US" sz="1200" dirty="0"/>
          </a:p>
          <a:p>
            <a:pPr marL="342900" indent="-342900">
              <a:lnSpc>
                <a:spcPts val="2160"/>
              </a:lnSpc>
              <a:buSzPct val="100000"/>
              <a:buChar char="•"/>
            </a:pPr>
            <a:r>
              <a:rPr lang="en-US" sz="1200" dirty="0">
                <a:solidFill>
                  <a:srgbClr val="2C24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طلب واضح: "أنا مستعد أبدأ"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AF8F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09600" y="609600"/>
            <a:ext cx="8083296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3240"/>
              </a:lnSpc>
              <a:buNone/>
            </a:pPr>
            <a:r>
              <a:rPr lang="en-US" sz="2700" b="1" dirty="0">
                <a:solidFill>
                  <a:srgbClr val="D977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بنية العرض الناجح</a:t>
            </a:r>
            <a:endParaRPr lang="en-US" sz="2700" dirty="0"/>
          </a:p>
        </p:txBody>
      </p:sp>
      <p:sp>
        <p:nvSpPr>
          <p:cNvPr id="3" name="Text 1"/>
          <p:cNvSpPr/>
          <p:nvPr/>
        </p:nvSpPr>
        <p:spPr>
          <a:xfrm>
            <a:off x="609600" y="1386846"/>
            <a:ext cx="7620000" cy="15544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lnSpc>
                <a:spcPts val="2160"/>
              </a:lnSpc>
              <a:buSzPct val="100000"/>
              <a:buChar char="•"/>
            </a:pPr>
            <a:r>
              <a:rPr lang="en-US" sz="1200" b="1" dirty="0">
                <a:solidFill>
                  <a:srgbClr val="5A4F4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الخطاف:</a:t>
            </a:r>
            <a:pPr indent="0" marL="0">
              <a:lnSpc>
                <a:spcPts val="2160"/>
              </a:lnSpc>
              <a:buNone/>
            </a:pPr>
            <a:r>
              <a:rPr lang="en-US" sz="1200" dirty="0">
                <a:solidFill>
                  <a:srgbClr val="2C24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جملة قوية تشد الانتباه</a:t>
            </a:r>
            <a:endParaRPr lang="en-US" sz="1200" dirty="0"/>
          </a:p>
          <a:p>
            <a:pPr marL="342900" indent="-342900">
              <a:lnSpc>
                <a:spcPts val="2160"/>
              </a:lnSpc>
              <a:buSzPct val="100000"/>
              <a:buChar char="•"/>
            </a:pPr>
            <a:r>
              <a:rPr lang="en-US" sz="1200" b="1" dirty="0">
                <a:solidFill>
                  <a:srgbClr val="5A4F4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المشكلة:</a:t>
            </a:r>
            <a:pPr indent="0" marL="0">
              <a:lnSpc>
                <a:spcPts val="2160"/>
              </a:lnSpc>
              <a:buNone/>
            </a:pPr>
            <a:r>
              <a:rPr lang="en-US" sz="1200" dirty="0">
                <a:solidFill>
                  <a:srgbClr val="2C24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ثبت إنك فهمت احتياجاته</a:t>
            </a:r>
            <a:endParaRPr lang="en-US" sz="1200" dirty="0"/>
          </a:p>
          <a:p>
            <a:pPr marL="342900" indent="-342900">
              <a:lnSpc>
                <a:spcPts val="2160"/>
              </a:lnSpc>
              <a:buSzPct val="100000"/>
              <a:buChar char="•"/>
            </a:pPr>
            <a:r>
              <a:rPr lang="en-US" sz="1200" b="1" dirty="0">
                <a:solidFill>
                  <a:srgbClr val="5A4F4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الحل:</a:t>
            </a:r>
            <a:pPr indent="0" marL="0">
              <a:lnSpc>
                <a:spcPts val="2160"/>
              </a:lnSpc>
              <a:buNone/>
            </a:pPr>
            <a:r>
              <a:rPr lang="en-US" sz="1200" dirty="0">
                <a:solidFill>
                  <a:srgbClr val="2C24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حدد بالضبط اللي بتسويه</a:t>
            </a:r>
            <a:endParaRPr lang="en-US" sz="1200" dirty="0"/>
          </a:p>
          <a:p>
            <a:pPr marL="342900" indent="-342900">
              <a:lnSpc>
                <a:spcPts val="2160"/>
              </a:lnSpc>
              <a:buSzPct val="100000"/>
              <a:buChar char="•"/>
            </a:pPr>
            <a:r>
              <a:rPr lang="en-US" sz="1200" b="1" dirty="0">
                <a:solidFill>
                  <a:srgbClr val="5A4F4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الإثبات:</a:t>
            </a:r>
            <a:pPr indent="0" marL="0">
              <a:lnSpc>
                <a:spcPts val="2160"/>
              </a:lnSpc>
              <a:buNone/>
            </a:pPr>
            <a:r>
              <a:rPr lang="en-US" sz="1200" dirty="0">
                <a:solidFill>
                  <a:srgbClr val="2C24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أمثلة وأرقام من النتايج السابقة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AF8F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09600" y="609600"/>
            <a:ext cx="8083296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3240"/>
              </a:lnSpc>
              <a:buNone/>
            </a:pPr>
            <a:r>
              <a:rPr lang="en-US" sz="2700" b="1" dirty="0">
                <a:solidFill>
                  <a:srgbClr val="D977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مثال عرض قوي</a:t>
            </a:r>
            <a:endParaRPr lang="en-US" sz="2700" dirty="0"/>
          </a:p>
        </p:txBody>
      </p:sp>
      <p:sp>
        <p:nvSpPr>
          <p:cNvPr id="3" name="Text 1"/>
          <p:cNvSpPr/>
          <p:nvPr/>
        </p:nvSpPr>
        <p:spPr>
          <a:xfrm>
            <a:off x="609600" y="1539246"/>
            <a:ext cx="8083296" cy="243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1920"/>
              </a:lnSpc>
              <a:buNone/>
            </a:pPr>
            <a:r>
              <a:rPr lang="en-US" sz="1200" dirty="0">
                <a:solidFill>
                  <a:srgbClr val="D977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"مرحباً [الاسم]، قريت وصفك وفهمت المشكلة تماماً. عملت مشاريع مشابهة وحققت نتايج قابلة للقياس. بقدر أسلم لك النتيجة في [X] أيام بسعر [X]."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AF8F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09600" y="609600"/>
            <a:ext cx="8083296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3240"/>
              </a:lnSpc>
              <a:buNone/>
            </a:pPr>
            <a:r>
              <a:rPr lang="en-US" sz="2700" b="1" dirty="0">
                <a:solidFill>
                  <a:srgbClr val="D977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أخطاء بتقتل العروض</a:t>
            </a:r>
            <a:endParaRPr lang="en-US" sz="2700" dirty="0"/>
          </a:p>
        </p:txBody>
      </p:sp>
      <p:sp>
        <p:nvSpPr>
          <p:cNvPr id="3" name="Text 1"/>
          <p:cNvSpPr/>
          <p:nvPr/>
        </p:nvSpPr>
        <p:spPr>
          <a:xfrm>
            <a:off x="609600" y="1386846"/>
            <a:ext cx="7620000" cy="15544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lnSpc>
                <a:spcPts val="2160"/>
              </a:lnSpc>
              <a:buSzPct val="100000"/>
              <a:buChar char="•"/>
            </a:pPr>
            <a:r>
              <a:rPr lang="en-US" sz="1200" dirty="0">
                <a:solidFill>
                  <a:srgbClr val="2C24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العرض العام - نفس الكلام لكل عميل = فشل 60%</a:t>
            </a:r>
            <a:endParaRPr lang="en-US" sz="1200" dirty="0"/>
          </a:p>
          <a:p>
            <a:pPr marL="342900" indent="-342900">
              <a:lnSpc>
                <a:spcPts val="2160"/>
              </a:lnSpc>
              <a:buSzPct val="100000"/>
              <a:buChar char="•"/>
            </a:pPr>
            <a:r>
              <a:rPr lang="en-US" sz="1200" dirty="0">
                <a:solidFill>
                  <a:srgbClr val="2C24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عرض طويل - العميل ما بقرأ إلا أول سطر</a:t>
            </a:r>
            <a:endParaRPr lang="en-US" sz="1200" dirty="0"/>
          </a:p>
          <a:p>
            <a:pPr marL="342900" indent="-342900">
              <a:lnSpc>
                <a:spcPts val="2160"/>
              </a:lnSpc>
              <a:buSzPct val="100000"/>
              <a:buChar char="•"/>
            </a:pPr>
            <a:r>
              <a:rPr lang="en-US" sz="1200" dirty="0">
                <a:solidFill>
                  <a:srgbClr val="2C24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ادعاءات بدون أرقام - "أنا الأفضل" ما حد بيصدقك</a:t>
            </a:r>
            <a:endParaRPr lang="en-US" sz="1200" dirty="0"/>
          </a:p>
          <a:p>
            <a:pPr marL="342900" indent="-342900">
              <a:lnSpc>
                <a:spcPts val="2160"/>
              </a:lnSpc>
              <a:buSzPct val="100000"/>
              <a:buChar char="•"/>
            </a:pPr>
            <a:r>
              <a:rPr lang="en-US" sz="1200" dirty="0">
                <a:solidFill>
                  <a:srgbClr val="2C24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سعر بدون توضيح اللي فيه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AF8F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09600" y="609600"/>
            <a:ext cx="8083296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3240"/>
              </a:lnSpc>
              <a:buNone/>
            </a:pPr>
            <a:r>
              <a:rPr lang="en-US" sz="2700" b="1" dirty="0">
                <a:solidFill>
                  <a:srgbClr val="D977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كيف تخصص العرض</a:t>
            </a:r>
            <a:endParaRPr lang="en-US" sz="2700" dirty="0"/>
          </a:p>
        </p:txBody>
      </p:sp>
      <p:sp>
        <p:nvSpPr>
          <p:cNvPr id="3" name="Text 1"/>
          <p:cNvSpPr/>
          <p:nvPr/>
        </p:nvSpPr>
        <p:spPr>
          <a:xfrm>
            <a:off x="609600" y="1386846"/>
            <a:ext cx="7620000" cy="15544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lnSpc>
                <a:spcPts val="2160"/>
              </a:lnSpc>
              <a:buSzPct val="100000"/>
              <a:buChar char="•"/>
            </a:pPr>
            <a:r>
              <a:rPr lang="en-US" sz="1200" dirty="0">
                <a:solidFill>
                  <a:srgbClr val="2C24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اقرأ الوصف 3 مرات كاملة - لا تعجل</a:t>
            </a:r>
            <a:endParaRPr lang="en-US" sz="1200" dirty="0"/>
          </a:p>
          <a:p>
            <a:pPr marL="342900" indent="-342900">
              <a:lnSpc>
                <a:spcPts val="2160"/>
              </a:lnSpc>
              <a:buSzPct val="100000"/>
              <a:buChar char="•"/>
            </a:pPr>
            <a:r>
              <a:rPr lang="en-US" sz="1200" dirty="0">
                <a:solidFill>
                  <a:srgbClr val="2C24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استخدم نفس الكلمات اللي في الوصف</a:t>
            </a:r>
            <a:endParaRPr lang="en-US" sz="1200" dirty="0"/>
          </a:p>
          <a:p>
            <a:pPr marL="342900" indent="-342900">
              <a:lnSpc>
                <a:spcPts val="2160"/>
              </a:lnSpc>
              <a:buSzPct val="100000"/>
              <a:buChar char="•"/>
            </a:pPr>
            <a:r>
              <a:rPr lang="en-US" sz="1200" dirty="0">
                <a:solidFill>
                  <a:srgbClr val="2C24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سمِّ العميل باسمه وليس "صاحب المشروع"</a:t>
            </a:r>
            <a:endParaRPr lang="en-US" sz="1200" dirty="0"/>
          </a:p>
          <a:p>
            <a:pPr marL="342900" indent="-342900">
              <a:lnSpc>
                <a:spcPts val="2160"/>
              </a:lnSpc>
              <a:buSzPct val="100000"/>
              <a:buChar char="•"/>
            </a:pPr>
            <a:r>
              <a:rPr lang="en-US" sz="1200" dirty="0">
                <a:solidFill>
                  <a:srgbClr val="2C24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أضف تفاصيل تثبت إنك قريت الموضوع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8F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09600" y="609600"/>
            <a:ext cx="8083296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3240"/>
              </a:lnSpc>
              <a:buNone/>
            </a:pPr>
            <a:r>
              <a:rPr lang="en-US" sz="2700" b="1" dirty="0">
                <a:solidFill>
                  <a:srgbClr val="D977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الفريلانسنج ليس حلماً سهلاً</a:t>
            </a:r>
            <a:endParaRPr lang="en-US" sz="2700" dirty="0"/>
          </a:p>
        </p:txBody>
      </p:sp>
      <p:sp>
        <p:nvSpPr>
          <p:cNvPr id="3" name="Text 1"/>
          <p:cNvSpPr/>
          <p:nvPr/>
        </p:nvSpPr>
        <p:spPr>
          <a:xfrm>
            <a:off x="609600" y="1386840"/>
            <a:ext cx="8083296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2160"/>
              </a:lnSpc>
              <a:buNone/>
            </a:pPr>
            <a:r>
              <a:rPr lang="en-US" sz="1350" dirty="0">
                <a:solidFill>
                  <a:srgbClr val="5A4F4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تريد تكون سيدك بنفسك؟ تحدد أوقاتك وعملاءك ودخلك؟ ممكن جداً، بس على شرط واحد بسيط: تعرف إيش اللي بتعمل.</a:t>
            </a:r>
            <a:endParaRPr lang="en-US" sz="1350" dirty="0"/>
          </a:p>
        </p:txBody>
      </p:sp>
      <p:sp>
        <p:nvSpPr>
          <p:cNvPr id="4" name="Text 2"/>
          <p:cNvSpPr/>
          <p:nvPr/>
        </p:nvSpPr>
        <p:spPr>
          <a:xfrm>
            <a:off x="609600" y="2004060"/>
            <a:ext cx="8083296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2160"/>
              </a:lnSpc>
              <a:buNone/>
            </a:pPr>
            <a:r>
              <a:rPr lang="en-US" sz="1350" b="1" dirty="0">
                <a:solidFill>
                  <a:srgbClr val="D977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الحقيقة المرة:</a:t>
            </a:r>
            <a:endParaRPr lang="en-US" sz="1350" dirty="0"/>
          </a:p>
        </p:txBody>
      </p:sp>
      <p:sp>
        <p:nvSpPr>
          <p:cNvPr id="5" name="Text 3"/>
          <p:cNvSpPr/>
          <p:nvPr/>
        </p:nvSpPr>
        <p:spPr>
          <a:xfrm>
            <a:off x="609600" y="2392680"/>
            <a:ext cx="7620000" cy="19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lnSpc>
                <a:spcPts val="2160"/>
              </a:lnSpc>
              <a:buSzPct val="100000"/>
              <a:buChar char="•"/>
            </a:pPr>
            <a:r>
              <a:rPr lang="en-US" sz="1200" dirty="0">
                <a:solidFill>
                  <a:srgbClr val="2C24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احترم نفسك وقيمة وقتك - ماحد بيدفع لك أكتر من اللي تفتكر إنك تستحقه</a:t>
            </a:r>
            <a:endParaRPr lang="en-US" sz="1200" dirty="0"/>
          </a:p>
          <a:p>
            <a:pPr marL="342900" indent="-342900">
              <a:lnSpc>
                <a:spcPts val="2160"/>
              </a:lnSpc>
              <a:buSzPct val="100000"/>
              <a:buChar char="•"/>
            </a:pPr>
            <a:r>
              <a:rPr lang="en-US" sz="1200" dirty="0">
                <a:solidFill>
                  <a:srgbClr val="2C24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كل النجاح والفشل على كتفك أنت - لا حد بتلوم غيرك</a:t>
            </a:r>
            <a:endParaRPr lang="en-US" sz="1200" dirty="0"/>
          </a:p>
          <a:p>
            <a:pPr marL="342900" indent="-342900">
              <a:lnSpc>
                <a:spcPts val="2160"/>
              </a:lnSpc>
              <a:buSzPct val="100000"/>
              <a:buChar char="•"/>
            </a:pPr>
            <a:r>
              <a:rPr lang="en-US" sz="1200" dirty="0">
                <a:solidFill>
                  <a:srgbClr val="2C24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السوق بتتغير - لازم تتعلم وتتطور باستمرار</a:t>
            </a:r>
            <a:endParaRPr lang="en-US" sz="1200" dirty="0"/>
          </a:p>
          <a:p>
            <a:pPr marL="342900" indent="-342900">
              <a:lnSpc>
                <a:spcPts val="2160"/>
              </a:lnSpc>
              <a:buSzPct val="100000"/>
              <a:buChar char="•"/>
            </a:pPr>
            <a:r>
              <a:rPr lang="en-US" sz="1200" dirty="0">
                <a:solidFill>
                  <a:srgbClr val="2C24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العملاء نفسيتهم معقدة - بتحتاج حنكة وذكاء في التعامل</a:t>
            </a:r>
            <a:endParaRPr lang="en-US" sz="1200" dirty="0"/>
          </a:p>
          <a:p>
            <a:pPr marL="342900" indent="-342900">
              <a:lnSpc>
                <a:spcPts val="2160"/>
              </a:lnSpc>
              <a:buSzPct val="100000"/>
              <a:buChar char="•"/>
            </a:pPr>
            <a:r>
              <a:rPr lang="en-US" sz="1200" dirty="0">
                <a:solidFill>
                  <a:srgbClr val="2C24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الفصل بين الشغل والحياة الشخصية أساسي - لا بتخلصها إلا بعقلك أنت</a:t>
            </a:r>
            <a:endParaRPr lang="en-US" sz="12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AF8F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09600" y="609600"/>
            <a:ext cx="8083296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3240"/>
              </a:lnSpc>
              <a:buNone/>
            </a:pPr>
            <a:r>
              <a:rPr lang="en-US" sz="2700" b="1" dirty="0">
                <a:solidFill>
                  <a:srgbClr val="D977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الأدلة اللي تبني ثقة</a:t>
            </a:r>
            <a:endParaRPr lang="en-US" sz="2700" dirty="0"/>
          </a:p>
        </p:txBody>
      </p:sp>
      <p:sp>
        <p:nvSpPr>
          <p:cNvPr id="3" name="Text 1"/>
          <p:cNvSpPr/>
          <p:nvPr/>
        </p:nvSpPr>
        <p:spPr>
          <a:xfrm>
            <a:off x="609600" y="1386846"/>
            <a:ext cx="7620000" cy="11658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lnSpc>
                <a:spcPts val="2160"/>
              </a:lnSpc>
              <a:buSzPct val="100000"/>
              <a:buChar char="•"/>
            </a:pPr>
            <a:r>
              <a:rPr lang="en-US" sz="1200" dirty="0">
                <a:solidFill>
                  <a:srgbClr val="2C24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أعمال سابقة مشابهة بنتايج قابلة للقياس</a:t>
            </a:r>
            <a:endParaRPr lang="en-US" sz="1200" dirty="0"/>
          </a:p>
          <a:p>
            <a:pPr marL="342900" indent="-342900">
              <a:lnSpc>
                <a:spcPts val="2160"/>
              </a:lnSpc>
              <a:buSzPct val="100000"/>
              <a:buChar char="•"/>
            </a:pPr>
            <a:r>
              <a:rPr lang="en-US" sz="1200" dirty="0">
                <a:solidFill>
                  <a:srgbClr val="2C24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تقييمات عالية من عملائك السابقين</a:t>
            </a:r>
            <a:endParaRPr lang="en-US" sz="1200" dirty="0"/>
          </a:p>
          <a:p>
            <a:pPr marL="342900" indent="-342900">
              <a:lnSpc>
                <a:spcPts val="2160"/>
              </a:lnSpc>
              <a:buSzPct val="100000"/>
              <a:buChar char="•"/>
            </a:pPr>
            <a:r>
              <a:rPr lang="en-US" sz="1200" dirty="0">
                <a:solidFill>
                  <a:srgbClr val="2C24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أرقام وإحصائيات حقيقية من النتايج</a:t>
            </a:r>
            <a:endParaRPr lang="en-US" sz="1200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1">
    <p:bg>
      <p:bgPr>
        <a:solidFill>
          <a:srgbClr val="FAF8F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09600" y="609600"/>
            <a:ext cx="8083296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3240"/>
              </a:lnSpc>
              <a:buNone/>
            </a:pPr>
            <a:r>
              <a:rPr lang="en-US" sz="2700" b="1" dirty="0">
                <a:solidFill>
                  <a:srgbClr val="D977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متى وكيف تقدم العرض</a:t>
            </a:r>
            <a:endParaRPr lang="en-US" sz="2700" dirty="0"/>
          </a:p>
        </p:txBody>
      </p:sp>
      <p:sp>
        <p:nvSpPr>
          <p:cNvPr id="3" name="Text 1"/>
          <p:cNvSpPr/>
          <p:nvPr/>
        </p:nvSpPr>
        <p:spPr>
          <a:xfrm>
            <a:off x="609600" y="1386846"/>
            <a:ext cx="7620000" cy="11658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lnSpc>
                <a:spcPts val="2160"/>
              </a:lnSpc>
              <a:buSzPct val="100000"/>
              <a:buChar char="•"/>
            </a:pPr>
            <a:r>
              <a:rPr lang="en-US" sz="1200" dirty="0">
                <a:solidFill>
                  <a:srgbClr val="2C24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التقديم المبكر = نسبة قبول أعلى 3 أضعاف</a:t>
            </a:r>
            <a:endParaRPr lang="en-US" sz="1200" dirty="0"/>
          </a:p>
          <a:p>
            <a:pPr marL="342900" indent="-342900">
              <a:lnSpc>
                <a:spcPts val="2160"/>
              </a:lnSpc>
              <a:buSzPct val="100000"/>
              <a:buChar char="•"/>
            </a:pPr>
            <a:r>
              <a:rPr lang="en-US" sz="1200" dirty="0">
                <a:solidFill>
                  <a:srgbClr val="2C24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الاثنين للأربعاء = أفضل أيام التقديم</a:t>
            </a:r>
            <a:endParaRPr lang="en-US" sz="1200" dirty="0"/>
          </a:p>
          <a:p>
            <a:pPr marL="342900" indent="-342900">
              <a:lnSpc>
                <a:spcPts val="2160"/>
              </a:lnSpc>
              <a:buSzPct val="100000"/>
              <a:buChar char="•"/>
            </a:pPr>
            <a:r>
              <a:rPr lang="en-US" sz="1200" dirty="0">
                <a:solidFill>
                  <a:srgbClr val="2C24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رد سريع على أسئلة = ثقة أكبر</a:t>
            </a:r>
            <a:endParaRPr lang="en-US" sz="1200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2">
    <p:bg>
      <p:bgPr>
        <a:solidFill>
          <a:srgbClr val="FAF8F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09600" y="609600"/>
            <a:ext cx="8083296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3240"/>
              </a:lnSpc>
              <a:buNone/>
            </a:pPr>
            <a:r>
              <a:rPr lang="en-US" sz="2700" b="1" dirty="0">
                <a:solidFill>
                  <a:srgbClr val="D977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البداية الصحيحة</a:t>
            </a:r>
            <a:endParaRPr lang="en-US" sz="2700" dirty="0"/>
          </a:p>
        </p:txBody>
      </p:sp>
      <p:sp>
        <p:nvSpPr>
          <p:cNvPr id="3" name="Text 1"/>
          <p:cNvSpPr/>
          <p:nvPr/>
        </p:nvSpPr>
        <p:spPr>
          <a:xfrm>
            <a:off x="609600" y="1386846"/>
            <a:ext cx="7620000" cy="11658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lnSpc>
                <a:spcPts val="2160"/>
              </a:lnSpc>
              <a:buSzPct val="100000"/>
              <a:buChar char="•"/>
            </a:pPr>
            <a:r>
              <a:rPr lang="en-US" sz="1200" dirty="0">
                <a:solidFill>
                  <a:srgbClr val="2C24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اكتب العرض بإيدك - ممارسة حقيقية</a:t>
            </a:r>
            <a:endParaRPr lang="en-US" sz="1200" dirty="0"/>
          </a:p>
          <a:p>
            <a:pPr marL="342900" indent="-342900">
              <a:lnSpc>
                <a:spcPts val="2160"/>
              </a:lnSpc>
              <a:buSzPct val="100000"/>
              <a:buChar char="•"/>
            </a:pPr>
            <a:r>
              <a:rPr lang="en-US" sz="1200" dirty="0">
                <a:solidFill>
                  <a:srgbClr val="2C24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اطلب تصحيح من صديق</a:t>
            </a:r>
            <a:endParaRPr lang="en-US" sz="1200" dirty="0"/>
          </a:p>
          <a:p>
            <a:pPr marL="342900" indent="-342900">
              <a:lnSpc>
                <a:spcPts val="2160"/>
              </a:lnSpc>
              <a:buSzPct val="100000"/>
              <a:buChar char="•"/>
            </a:pPr>
            <a:r>
              <a:rPr lang="en-US" sz="1200" dirty="0">
                <a:solidFill>
                  <a:srgbClr val="2C24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احفظ نماذجك الناجحة</a:t>
            </a:r>
            <a:endParaRPr lang="en-US" sz="1200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3">
    <p:bg>
      <p:bgPr>
        <a:solidFill>
          <a:srgbClr val="FAF8F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09600" y="609600"/>
            <a:ext cx="8083296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3240"/>
              </a:lnSpc>
              <a:buNone/>
            </a:pPr>
            <a:r>
              <a:rPr lang="en-US" sz="2700" b="1" dirty="0">
                <a:solidFill>
                  <a:srgbClr val="D977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الخلاصة: اليوم الثاني</a:t>
            </a:r>
            <a:endParaRPr lang="en-US" sz="2700" dirty="0"/>
          </a:p>
        </p:txBody>
      </p:sp>
      <p:sp>
        <p:nvSpPr>
          <p:cNvPr id="3" name="Text 1"/>
          <p:cNvSpPr/>
          <p:nvPr/>
        </p:nvSpPr>
        <p:spPr>
          <a:xfrm>
            <a:off x="609600" y="1386846"/>
            <a:ext cx="7620000" cy="15544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lnSpc>
                <a:spcPts val="2160"/>
              </a:lnSpc>
              <a:buSzPct val="100000"/>
              <a:buChar char="•"/>
            </a:pPr>
            <a:r>
              <a:rPr lang="en-US" sz="1200" dirty="0">
                <a:solidFill>
                  <a:srgbClr val="2C24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كل عرض يجب أن يكون مخصصاً وشخصياً</a:t>
            </a:r>
            <a:endParaRPr lang="en-US" sz="1200" dirty="0"/>
          </a:p>
          <a:p>
            <a:pPr marL="342900" indent="-342900">
              <a:lnSpc>
                <a:spcPts val="2160"/>
              </a:lnSpc>
              <a:buSzPct val="100000"/>
              <a:buChar char="•"/>
            </a:pPr>
            <a:r>
              <a:rPr lang="en-US" sz="1200" dirty="0">
                <a:solidFill>
                  <a:srgbClr val="2C24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اركز على فهم المشكلة قبل تقديم الحل</a:t>
            </a:r>
            <a:endParaRPr lang="en-US" sz="1200" dirty="0"/>
          </a:p>
          <a:p>
            <a:pPr marL="342900" indent="-342900">
              <a:lnSpc>
                <a:spcPts val="2160"/>
              </a:lnSpc>
              <a:buSzPct val="100000"/>
              <a:buChar char="•"/>
            </a:pPr>
            <a:r>
              <a:rPr lang="en-US" sz="1200" dirty="0">
                <a:solidFill>
                  <a:srgbClr val="2C24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استخدم الأدلة والإحصائيات لبناء الثقة</a:t>
            </a:r>
            <a:endParaRPr lang="en-US" sz="1200" dirty="0"/>
          </a:p>
          <a:p>
            <a:pPr marL="342900" indent="-342900">
              <a:lnSpc>
                <a:spcPts val="2160"/>
              </a:lnSpc>
              <a:buSzPct val="100000"/>
              <a:buChar char="•"/>
            </a:pPr>
            <a:r>
              <a:rPr lang="en-US" sz="1200" dirty="0">
                <a:solidFill>
                  <a:srgbClr val="2C24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الوقت والسرعة مهمان في التقديم الأول</a:t>
            </a:r>
            <a:endParaRPr lang="en-US" sz="1200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4">
    <p:bg>
      <p:bgPr>
        <a:solidFill>
          <a:srgbClr val="FAF8F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3603245" y="1988818"/>
            <a:ext cx="1937392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3240"/>
              </a:lnSpc>
              <a:buNone/>
            </a:pPr>
            <a:r>
              <a:rPr lang="en-US" sz="2700" b="1" dirty="0">
                <a:solidFill>
                  <a:srgbClr val="D977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نهاية اليوم الثاني</a:t>
            </a:r>
            <a:endParaRPr lang="en-US" sz="2700" dirty="0"/>
          </a:p>
        </p:txBody>
      </p:sp>
      <p:sp>
        <p:nvSpPr>
          <p:cNvPr id="3" name="Text 1"/>
          <p:cNvSpPr/>
          <p:nvPr/>
        </p:nvSpPr>
        <p:spPr>
          <a:xfrm>
            <a:off x="3532686" y="2766064"/>
            <a:ext cx="207851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2160"/>
              </a:lnSpc>
              <a:buNone/>
            </a:pPr>
            <a:r>
              <a:rPr lang="en-US" sz="1350" dirty="0">
                <a:solidFill>
                  <a:srgbClr val="5A4F4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غداً: بناء البورتفوليو والنبذة الشخصية</a:t>
            </a:r>
            <a:endParaRPr lang="en-US" sz="1350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5">
    <p:bg>
      <p:bgPr>
        <a:solidFill>
          <a:srgbClr val="FAF8F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3507303" y="1687832"/>
            <a:ext cx="2129395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5400"/>
              </a:lnSpc>
              <a:buNone/>
            </a:pPr>
            <a:r>
              <a:rPr lang="en-US" sz="4500" b="1" dirty="0">
                <a:solidFill>
                  <a:srgbClr val="2C24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اليوم الثالث</a:t>
            </a:r>
            <a:endParaRPr lang="en-US" sz="4500" dirty="0"/>
          </a:p>
        </p:txBody>
      </p:sp>
      <p:sp>
        <p:nvSpPr>
          <p:cNvPr id="3" name="Text 1"/>
          <p:cNvSpPr/>
          <p:nvPr/>
        </p:nvSpPr>
        <p:spPr>
          <a:xfrm>
            <a:off x="3798039" y="2373632"/>
            <a:ext cx="154792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2160"/>
              </a:lnSpc>
              <a:buNone/>
            </a:pPr>
            <a:r>
              <a:rPr lang="en-US" sz="1350" dirty="0">
                <a:solidFill>
                  <a:srgbClr val="5A4F4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البورتفوليو والنبذة الشخصية</a:t>
            </a:r>
            <a:endParaRPr lang="en-US" sz="1350" dirty="0"/>
          </a:p>
        </p:txBody>
      </p:sp>
      <p:sp>
        <p:nvSpPr>
          <p:cNvPr id="4" name="Text 2"/>
          <p:cNvSpPr/>
          <p:nvPr/>
        </p:nvSpPr>
        <p:spPr>
          <a:xfrm>
            <a:off x="3378694" y="3067050"/>
            <a:ext cx="2386613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2160"/>
              </a:lnSpc>
              <a:buNone/>
            </a:pPr>
            <a:r>
              <a:rPr lang="en-US" sz="1350" dirty="0">
                <a:solidFill>
                  <a:srgbClr val="5A4F4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بورتفوليو قوي = عملاء تجي لك من نفسهم</a:t>
            </a:r>
            <a:endParaRPr lang="en-US" sz="1350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6">
    <p:bg>
      <p:bgPr>
        <a:solidFill>
          <a:srgbClr val="FAF8F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09600" y="609600"/>
            <a:ext cx="8083296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3240"/>
              </a:lnSpc>
              <a:buNone/>
            </a:pPr>
            <a:r>
              <a:rPr lang="en-US" sz="2700" b="1" dirty="0">
                <a:solidFill>
                  <a:srgbClr val="D977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ليش البورتفوليو مهم جداً</a:t>
            </a:r>
            <a:endParaRPr lang="en-US" sz="2700" dirty="0"/>
          </a:p>
        </p:txBody>
      </p:sp>
      <p:sp>
        <p:nvSpPr>
          <p:cNvPr id="3" name="Text 1"/>
          <p:cNvSpPr/>
          <p:nvPr/>
        </p:nvSpPr>
        <p:spPr>
          <a:xfrm>
            <a:off x="609600" y="1386846"/>
            <a:ext cx="7620000" cy="19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lnSpc>
                <a:spcPts val="2160"/>
              </a:lnSpc>
              <a:buSzPct val="100000"/>
              <a:buChar char="•"/>
            </a:pPr>
            <a:r>
              <a:rPr lang="en-US" sz="1200" dirty="0">
                <a:solidFill>
                  <a:srgbClr val="2C24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80% من قرار العميل بناء على شغلك السابق - مش بناء على كلامك أنت</a:t>
            </a:r>
            <a:endParaRPr lang="en-US" sz="1200" dirty="0"/>
          </a:p>
          <a:p>
            <a:pPr marL="342900" indent="-342900">
              <a:lnSpc>
                <a:spcPts val="2160"/>
              </a:lnSpc>
              <a:buSzPct val="100000"/>
              <a:buChar char="•"/>
            </a:pPr>
            <a:r>
              <a:rPr lang="en-US" sz="1200" dirty="0">
                <a:solidFill>
                  <a:srgbClr val="2C24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بورتفوليو قوي يعني ما بتحتاج تقدم عروض كتير - الشغل بيتكلم عن نفسه</a:t>
            </a:r>
            <a:endParaRPr lang="en-US" sz="1200" dirty="0"/>
          </a:p>
          <a:p>
            <a:pPr marL="342900" indent="-342900">
              <a:lnSpc>
                <a:spcPts val="2160"/>
              </a:lnSpc>
              <a:buSzPct val="100000"/>
              <a:buChar char="•"/>
            </a:pPr>
            <a:r>
              <a:rPr lang="en-US" sz="1200" dirty="0">
                <a:solidFill>
                  <a:srgbClr val="2C24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مباشرة بتأثر على السعر اللي تقدر تطلبه - صورة أفضل يعني سعر أعلى</a:t>
            </a:r>
            <a:endParaRPr lang="en-US" sz="1200" dirty="0"/>
          </a:p>
          <a:p>
            <a:pPr marL="342900" indent="-342900">
              <a:lnSpc>
                <a:spcPts val="2160"/>
              </a:lnSpc>
              <a:buSzPct val="100000"/>
              <a:buChar char="•"/>
            </a:pPr>
            <a:r>
              <a:rPr lang="en-US" sz="1200" dirty="0">
                <a:solidFill>
                  <a:srgbClr val="2C24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بتبني سمعة وثقة بسرعة - خصوصاً لو كان في تقييمات حلوة</a:t>
            </a:r>
            <a:endParaRPr lang="en-US" sz="1200" dirty="0"/>
          </a:p>
          <a:p>
            <a:pPr marL="342900" indent="-342900">
              <a:lnSpc>
                <a:spcPts val="2160"/>
              </a:lnSpc>
              <a:buSzPct val="100000"/>
              <a:buChar char="•"/>
            </a:pPr>
            <a:r>
              <a:rPr lang="en-US" sz="1200" dirty="0">
                <a:solidFill>
                  <a:srgbClr val="2C24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أحسن طريقة تزيد دخلك بدون ما تشتغل أكتر - بورتفوليو قوي = أسعار أعلى</a:t>
            </a:r>
            <a:endParaRPr lang="en-US" sz="1200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7">
    <p:bg>
      <p:bgPr>
        <a:solidFill>
          <a:srgbClr val="FAF8F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09600" y="609600"/>
            <a:ext cx="8083296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3240"/>
              </a:lnSpc>
              <a:buNone/>
            </a:pPr>
            <a:r>
              <a:rPr lang="en-US" sz="2700" b="1" dirty="0">
                <a:solidFill>
                  <a:srgbClr val="D977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إيش اللي يخلي بورتفوليوك قوي</a:t>
            </a:r>
            <a:endParaRPr lang="en-US" sz="2700" dirty="0"/>
          </a:p>
        </p:txBody>
      </p:sp>
      <p:sp>
        <p:nvSpPr>
          <p:cNvPr id="3" name="Text 1"/>
          <p:cNvSpPr/>
          <p:nvPr/>
        </p:nvSpPr>
        <p:spPr>
          <a:xfrm>
            <a:off x="609600" y="1386846"/>
            <a:ext cx="7620000" cy="19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lnSpc>
                <a:spcPts val="2160"/>
              </a:lnSpc>
              <a:buSzPct val="100000"/>
              <a:buChar char="•"/>
            </a:pPr>
            <a:r>
              <a:rPr lang="en-US" sz="1200" dirty="0">
                <a:solidFill>
                  <a:srgbClr val="2C24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جودة أفضل من كمية - 5 شغلات نظيفة وحلوة أقوى من 50 عمل متوسط</a:t>
            </a:r>
            <a:endParaRPr lang="en-US" sz="1200" dirty="0"/>
          </a:p>
          <a:p>
            <a:pPr marL="342900" indent="-342900">
              <a:lnSpc>
                <a:spcPts val="2160"/>
              </a:lnSpc>
              <a:buSzPct val="100000"/>
              <a:buChar char="•"/>
            </a:pPr>
            <a:r>
              <a:rPr lang="en-US" sz="1200" dirty="0">
                <a:solidFill>
                  <a:srgbClr val="2C24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تنوع في الأعمال - أظهر أنك قدرت تشتغل مع أنواع مختلفة من المشاريع</a:t>
            </a:r>
            <a:endParaRPr lang="en-US" sz="1200" dirty="0"/>
          </a:p>
          <a:p>
            <a:pPr marL="342900" indent="-342900">
              <a:lnSpc>
                <a:spcPts val="2160"/>
              </a:lnSpc>
              <a:buSzPct val="100000"/>
              <a:buChar char="•"/>
            </a:pPr>
            <a:r>
              <a:rPr lang="en-US" sz="1200" dirty="0">
                <a:solidFill>
                  <a:srgbClr val="2C24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أرقام وإحصائيات - كم زادت المبيعات؟ كم الزيارات اللي جذبتها؟</a:t>
            </a:r>
            <a:endParaRPr lang="en-US" sz="1200" dirty="0"/>
          </a:p>
          <a:p>
            <a:pPr marL="342900" indent="-342900">
              <a:lnSpc>
                <a:spcPts val="2160"/>
              </a:lnSpc>
              <a:buSzPct val="100000"/>
              <a:buChar char="•"/>
            </a:pPr>
            <a:r>
              <a:rPr lang="en-US" sz="1200" dirty="0">
                <a:solidFill>
                  <a:srgbClr val="2C24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قصة كل شغلة - شنو كان التحدي وإيش اللي حليت وإيش النتيجة</a:t>
            </a:r>
            <a:endParaRPr lang="en-US" sz="1200" dirty="0"/>
          </a:p>
          <a:p>
            <a:pPr marL="342900" indent="-342900">
              <a:lnSpc>
                <a:spcPts val="2160"/>
              </a:lnSpc>
              <a:buSzPct val="100000"/>
              <a:buChar char="•"/>
            </a:pPr>
            <a:r>
              <a:rPr lang="en-US" sz="1200" dirty="0">
                <a:solidFill>
                  <a:srgbClr val="2C24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حدّث البورتفوليو بشكل منتظم - كل شهر أضف أحسن شغل جديد</a:t>
            </a:r>
            <a:endParaRPr lang="en-US" sz="1200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8">
    <p:bg>
      <p:bgPr>
        <a:solidFill>
          <a:srgbClr val="FAF8F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09600" y="609600"/>
            <a:ext cx="8083296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3240"/>
              </a:lnSpc>
              <a:buNone/>
            </a:pPr>
            <a:r>
              <a:rPr lang="en-US" sz="2700" b="1" dirty="0">
                <a:solidFill>
                  <a:srgbClr val="D977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كيف تبني بورتفوليو من الأول</a:t>
            </a:r>
            <a:endParaRPr lang="en-US" sz="2700" dirty="0"/>
          </a:p>
        </p:txBody>
      </p:sp>
      <p:sp>
        <p:nvSpPr>
          <p:cNvPr id="3" name="Text 1"/>
          <p:cNvSpPr/>
          <p:nvPr/>
        </p:nvSpPr>
        <p:spPr>
          <a:xfrm>
            <a:off x="609600" y="1386846"/>
            <a:ext cx="7620000" cy="19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lnSpc>
                <a:spcPts val="2160"/>
              </a:lnSpc>
              <a:buSzPct val="100000"/>
              <a:buChar char="•"/>
            </a:pPr>
            <a:r>
              <a:rPr lang="en-US" sz="1200" dirty="0">
                <a:solidFill>
                  <a:srgbClr val="2C24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أول شوية مشاريع بسعر منخفض - لكن بجودة عالية - عشان تجمع عينات قوية</a:t>
            </a:r>
            <a:endParaRPr lang="en-US" sz="1200" dirty="0"/>
          </a:p>
          <a:p>
            <a:pPr marL="342900" indent="-342900">
              <a:lnSpc>
                <a:spcPts val="2160"/>
              </a:lnSpc>
              <a:buSzPct val="100000"/>
              <a:buChar char="•"/>
            </a:pPr>
            <a:r>
              <a:rPr lang="en-US" sz="1200" dirty="0">
                <a:solidFill>
                  <a:srgbClr val="2C24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شتغل مع شركات صغيرة بسعر منخفض مقابل إنك تحط الشغل في بورتفوليوك</a:t>
            </a:r>
            <a:endParaRPr lang="en-US" sz="1200" dirty="0"/>
          </a:p>
          <a:p>
            <a:pPr marL="342900" indent="-342900">
              <a:lnSpc>
                <a:spcPts val="2160"/>
              </a:lnSpc>
              <a:buSzPct val="100000"/>
              <a:buChar char="•"/>
            </a:pPr>
            <a:r>
              <a:rPr lang="en-US" sz="1200" dirty="0">
                <a:solidFill>
                  <a:srgbClr val="2C24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اخترع مشاريع خاصة بك - ابدع حاجة جديدة اللي تحط فيها بورتفوليوك</a:t>
            </a:r>
            <a:endParaRPr lang="en-US" sz="1200" dirty="0"/>
          </a:p>
          <a:p>
            <a:pPr marL="342900" indent="-342900">
              <a:lnSpc>
                <a:spcPts val="2160"/>
              </a:lnSpc>
              <a:buSzPct val="100000"/>
              <a:buChar char="•"/>
            </a:pPr>
            <a:r>
              <a:rPr lang="en-US" sz="1200" dirty="0">
                <a:solidFill>
                  <a:srgbClr val="2C24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لما تخلص مشروع مع عميل - اطلب موافقة إنك تستخدم الشغل كعينة</a:t>
            </a:r>
            <a:endParaRPr lang="en-US" sz="1200" dirty="0"/>
          </a:p>
          <a:p>
            <a:pPr marL="342900" indent="-342900">
              <a:lnSpc>
                <a:spcPts val="2160"/>
              </a:lnSpc>
              <a:buSzPct val="100000"/>
              <a:buChar char="•"/>
            </a:pPr>
            <a:r>
              <a:rPr lang="en-US" sz="1200" dirty="0">
                <a:solidFill>
                  <a:srgbClr val="2C24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لو العقد سري ما تقدر تظهر الشغل - اكتب عنه بدون ما تذكر اسم العميل</a:t>
            </a:r>
            <a:endParaRPr lang="en-US" sz="1200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9">
    <p:bg>
      <p:bgPr>
        <a:solidFill>
          <a:srgbClr val="FAF8F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09600" y="609600"/>
            <a:ext cx="8083296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3240"/>
              </a:lnSpc>
              <a:buNone/>
            </a:pPr>
            <a:r>
              <a:rPr lang="en-US" sz="2700" b="1" dirty="0">
                <a:solidFill>
                  <a:srgbClr val="D977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كيف تكتب نبذة قوية عن نفسك</a:t>
            </a:r>
            <a:endParaRPr lang="en-US" sz="2700" dirty="0"/>
          </a:p>
        </p:txBody>
      </p:sp>
      <p:sp>
        <p:nvSpPr>
          <p:cNvPr id="3" name="Text 1"/>
          <p:cNvSpPr/>
          <p:nvPr/>
        </p:nvSpPr>
        <p:spPr>
          <a:xfrm>
            <a:off x="609600" y="1386846"/>
            <a:ext cx="8083296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2160"/>
              </a:lnSpc>
              <a:buNone/>
            </a:pPr>
            <a:r>
              <a:rPr lang="en-US" sz="1350" b="1" dirty="0">
                <a:solidFill>
                  <a:srgbClr val="5A4F4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نبذة ضعيفة:</a:t>
            </a:r>
            <a:pPr indent="0" marL="0">
              <a:lnSpc>
                <a:spcPts val="2160"/>
              </a:lnSpc>
              <a:buNone/>
            </a:pPr>
            <a:r>
              <a:rPr lang="en-US" sz="1350" dirty="0">
                <a:solidFill>
                  <a:srgbClr val="5A4F4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"مطور ويب متخصص في HTML و CSS، شغال في المجال من 3 سنوات"</a:t>
            </a:r>
            <a:endParaRPr lang="en-US" sz="1350" dirty="0"/>
          </a:p>
        </p:txBody>
      </p:sp>
      <p:sp>
        <p:nvSpPr>
          <p:cNvPr id="4" name="Text 2"/>
          <p:cNvSpPr/>
          <p:nvPr/>
        </p:nvSpPr>
        <p:spPr>
          <a:xfrm>
            <a:off x="609600" y="2004064"/>
            <a:ext cx="79248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2160"/>
              </a:lnSpc>
              <a:buNone/>
            </a:pPr>
            <a:r>
              <a:rPr lang="en-US" sz="1350" b="1" dirty="0">
                <a:solidFill>
                  <a:srgbClr val="5A4F4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نبذة قوية:</a:t>
            </a:r>
            <a:pPr indent="0" marL="0">
              <a:lnSpc>
                <a:spcPts val="2160"/>
              </a:lnSpc>
              <a:buNone/>
            </a:pPr>
            <a:r>
              <a:rPr lang="en-US" sz="1350" dirty="0">
                <a:solidFill>
                  <a:srgbClr val="5A4F4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"بأبني مواقع بتحول الزوار إلى عملاء يشترون - النسبة بتوصل 30-50%. تخصصي في Angular و Node.js والمتاجر الإلكترونية. شغلت مع شركات محلية وعالمية وكل مرة وصلت نتايج يقدرون يقيسوها."</a:t>
            </a:r>
            <a:endParaRPr lang="en-US" sz="135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8F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09600" y="1386840"/>
            <a:ext cx="7924800" cy="1257300"/>
          </a:xfrm>
          <a:prstGeom prst="roundRect">
            <a:avLst>
              <a:gd name="adj" fmla="val 29091"/>
            </a:avLst>
          </a:prstGeom>
          <a:solidFill>
            <a:srgbClr val="FFFFFF"/>
          </a:solidFill>
          <a:ln/>
          <a:effectLst>
            <a:outerShdw sx="100000" sy="100000" kx="0" ky="0" algn="bl" rotWithShape="0" blurRad="76200" dist="19050" dir="5400000">
              <a:srgbClr val="000000">
                <a:alpha val="8000"/>
              </a:srgbClr>
            </a:outerShdw>
          </a:effectLst>
        </p:spPr>
        <p:txBody>
          <a:bodyPr wrap="none" lIns="0" tIns="0" rIns="0" bIns="0" rtlCol="0" anchor="ctr">
            <a:normAutofit/>
          </a:bodyPr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3" name="Text 1"/>
          <p:cNvSpPr/>
          <p:nvPr/>
        </p:nvSpPr>
        <p:spPr>
          <a:xfrm>
            <a:off x="609600" y="2796540"/>
            <a:ext cx="7924800" cy="1257300"/>
          </a:xfrm>
          <a:prstGeom prst="roundRect">
            <a:avLst>
              <a:gd name="adj" fmla="val 29091"/>
            </a:avLst>
          </a:prstGeom>
          <a:solidFill>
            <a:srgbClr val="FFFFFF"/>
          </a:solidFill>
          <a:ln/>
          <a:effectLst>
            <a:outerShdw sx="100000" sy="100000" kx="0" ky="0" algn="bl" rotWithShape="0" blurRad="76200" dist="19050" dir="5400000">
              <a:srgbClr val="000000">
                <a:alpha val="8000"/>
              </a:srgbClr>
            </a:outerShdw>
          </a:effectLst>
        </p:spPr>
        <p:txBody>
          <a:bodyPr wrap="none" lIns="0" tIns="0" rIns="0" bIns="0" rtlCol="0" anchor="ctr">
            <a:normAutofit/>
          </a:bodyPr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4" name="Text 2"/>
          <p:cNvSpPr/>
          <p:nvPr/>
        </p:nvSpPr>
        <p:spPr>
          <a:xfrm>
            <a:off x="609600" y="609600"/>
            <a:ext cx="8083296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3240"/>
              </a:lnSpc>
              <a:buNone/>
            </a:pPr>
            <a:r>
              <a:rPr lang="en-US" sz="2700" b="1" dirty="0">
                <a:solidFill>
                  <a:srgbClr val="D977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الوظيفة مقابل الفريلانسنج</a:t>
            </a:r>
            <a:endParaRPr lang="en-US" sz="2700" dirty="0"/>
          </a:p>
        </p:txBody>
      </p:sp>
      <p:sp>
        <p:nvSpPr>
          <p:cNvPr id="5" name="Text 3"/>
          <p:cNvSpPr/>
          <p:nvPr/>
        </p:nvSpPr>
        <p:spPr>
          <a:xfrm>
            <a:off x="838200" y="1615440"/>
            <a:ext cx="7578090" cy="259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1620"/>
              </a:lnSpc>
              <a:buNone/>
            </a:pPr>
            <a:r>
              <a:rPr lang="en-US" sz="1800" b="1" dirty="0">
                <a:solidFill>
                  <a:srgbClr val="B4530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الوظيفة:</a:t>
            </a:r>
            <a:endParaRPr lang="en-US" sz="1800" dirty="0"/>
          </a:p>
        </p:txBody>
      </p:sp>
      <p:sp>
        <p:nvSpPr>
          <p:cNvPr id="6" name="Text 4"/>
          <p:cNvSpPr/>
          <p:nvPr/>
        </p:nvSpPr>
        <p:spPr>
          <a:xfrm>
            <a:off x="838200" y="2026920"/>
            <a:ext cx="757809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2160"/>
              </a:lnSpc>
              <a:buNone/>
            </a:pPr>
            <a:r>
              <a:rPr lang="en-US" sz="1350" dirty="0">
                <a:solidFill>
                  <a:srgbClr val="5A4F4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راتب ثابت، تأمين، إجازات مدفوعة - لكن دخلك مقيد. السقف موجود وواضح من اليوم الأول، ما في طريقة تتجاوزه.</a:t>
            </a:r>
            <a:endParaRPr lang="en-US" sz="1350" dirty="0"/>
          </a:p>
        </p:txBody>
      </p:sp>
      <p:sp>
        <p:nvSpPr>
          <p:cNvPr id="7" name="Text 5"/>
          <p:cNvSpPr/>
          <p:nvPr/>
        </p:nvSpPr>
        <p:spPr>
          <a:xfrm>
            <a:off x="838200" y="3025140"/>
            <a:ext cx="7578090" cy="259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1620"/>
              </a:lnSpc>
              <a:buNone/>
            </a:pPr>
            <a:r>
              <a:rPr lang="en-US" sz="1800" b="1" dirty="0">
                <a:solidFill>
                  <a:srgbClr val="B4530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الفريلانسنج:</a:t>
            </a:r>
            <a:endParaRPr lang="en-US" sz="1800" dirty="0"/>
          </a:p>
        </p:txBody>
      </p:sp>
      <p:sp>
        <p:nvSpPr>
          <p:cNvPr id="8" name="Text 6"/>
          <p:cNvSpPr/>
          <p:nvPr/>
        </p:nvSpPr>
        <p:spPr>
          <a:xfrm>
            <a:off x="838200" y="3436620"/>
            <a:ext cx="757809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2160"/>
              </a:lnSpc>
              <a:buNone/>
            </a:pPr>
            <a:r>
              <a:rPr lang="en-US" sz="1350" dirty="0">
                <a:solidFill>
                  <a:srgbClr val="5A4F4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لا سقف لدخلك - أنت اللي تحدد السعر واختيار المشاريع. لكن ما في ضمانات ولا أمان وظيفي. أنت تحمل المسؤولية كاملة.</a:t>
            </a:r>
            <a:endParaRPr lang="en-US" sz="1350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0">
    <p:bg>
      <p:bgPr>
        <a:solidFill>
          <a:srgbClr val="FAF8F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09600" y="609600"/>
            <a:ext cx="8083296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3240"/>
              </a:lnSpc>
              <a:buNone/>
            </a:pPr>
            <a:r>
              <a:rPr lang="en-US" sz="2700" b="1" dirty="0">
                <a:solidFill>
                  <a:srgbClr val="D977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عناصر النبذة الشخصية القوية</a:t>
            </a:r>
            <a:endParaRPr lang="en-US" sz="2700" dirty="0"/>
          </a:p>
        </p:txBody>
      </p:sp>
      <p:sp>
        <p:nvSpPr>
          <p:cNvPr id="3" name="Text 1"/>
          <p:cNvSpPr/>
          <p:nvPr/>
        </p:nvSpPr>
        <p:spPr>
          <a:xfrm>
            <a:off x="609600" y="1386836"/>
            <a:ext cx="7620000" cy="19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lnSpc>
                <a:spcPts val="2160"/>
              </a:lnSpc>
              <a:buSzPct val="100000"/>
              <a:buChar char="•"/>
            </a:pPr>
            <a:r>
              <a:rPr lang="en-US" sz="1200" b="1" dirty="0">
                <a:solidFill>
                  <a:srgbClr val="5A4F4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الفائدة الأولى:</a:t>
            </a:r>
            <a:pPr indent="0" marL="0">
              <a:lnSpc>
                <a:spcPts val="2160"/>
              </a:lnSpc>
              <a:buNone/>
            </a:pPr>
            <a:r>
              <a:rPr lang="en-US" sz="1200" dirty="0">
                <a:solidFill>
                  <a:srgbClr val="2C24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ابدأ بما تفعله للعميل، لا بما تفعله أنت</a:t>
            </a:r>
            <a:endParaRPr lang="en-US" sz="1200" dirty="0"/>
          </a:p>
          <a:p>
            <a:pPr marL="342900" indent="-342900">
              <a:lnSpc>
                <a:spcPts val="2160"/>
              </a:lnSpc>
              <a:buSzPct val="100000"/>
              <a:buChar char="•"/>
            </a:pPr>
            <a:r>
              <a:rPr lang="en-US" sz="1200" b="1" dirty="0">
                <a:solidFill>
                  <a:srgbClr val="5A4F4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التخصص:</a:t>
            </a:r>
            <a:pPr indent="0" marL="0">
              <a:lnSpc>
                <a:spcPts val="2160"/>
              </a:lnSpc>
              <a:buNone/>
            </a:pPr>
            <a:r>
              <a:rPr lang="en-US" sz="1200" dirty="0">
                <a:solidFill>
                  <a:srgbClr val="2C24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اذكر تخصصك بوضوح (لا تحاول أن تكون الكل في واحد)</a:t>
            </a:r>
            <a:endParaRPr lang="en-US" sz="1200" dirty="0"/>
          </a:p>
          <a:p>
            <a:pPr marL="342900" indent="-342900">
              <a:lnSpc>
                <a:spcPts val="2160"/>
              </a:lnSpc>
              <a:buSzPct val="100000"/>
              <a:buChar char="•"/>
            </a:pPr>
            <a:r>
              <a:rPr lang="en-US" sz="1200" b="1" dirty="0">
                <a:solidFill>
                  <a:srgbClr val="5A4F4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النتائج:</a:t>
            </a:r>
            <a:pPr indent="0" marL="0">
              <a:lnSpc>
                <a:spcPts val="2160"/>
              </a:lnSpc>
              <a:buNone/>
            </a:pPr>
            <a:r>
              <a:rPr lang="en-US" sz="1200" dirty="0">
                <a:solidFill>
                  <a:srgbClr val="2C24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أضف أرقاماً وإحصائيات إذا كانت متاحة</a:t>
            </a:r>
            <a:endParaRPr lang="en-US" sz="1200" dirty="0"/>
          </a:p>
          <a:p>
            <a:pPr marL="342900" indent="-342900">
              <a:lnSpc>
                <a:spcPts val="2160"/>
              </a:lnSpc>
              <a:buSzPct val="100000"/>
              <a:buChar char="•"/>
            </a:pPr>
            <a:r>
              <a:rPr lang="en-US" sz="1200" b="1" dirty="0">
                <a:solidFill>
                  <a:srgbClr val="5A4F4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الخبرة:</a:t>
            </a:r>
            <a:pPr indent="0" marL="0">
              <a:lnSpc>
                <a:spcPts val="2160"/>
              </a:lnSpc>
              <a:buNone/>
            </a:pPr>
            <a:r>
              <a:rPr lang="en-US" sz="1200" dirty="0">
                <a:solidFill>
                  <a:srgbClr val="2C24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عدد السنوات والقطاعات التي عملت معهم</a:t>
            </a:r>
            <a:endParaRPr lang="en-US" sz="1200" dirty="0"/>
          </a:p>
          <a:p>
            <a:pPr marL="342900" indent="-342900">
              <a:lnSpc>
                <a:spcPts val="2160"/>
              </a:lnSpc>
              <a:buSzPct val="100000"/>
              <a:buChar char="•"/>
            </a:pPr>
            <a:r>
              <a:rPr lang="en-US" sz="1200" b="1" dirty="0">
                <a:solidFill>
                  <a:srgbClr val="5A4F4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الفرق الخاص بك:</a:t>
            </a:r>
            <a:pPr indent="0" marL="0">
              <a:lnSpc>
                <a:spcPts val="2160"/>
              </a:lnSpc>
              <a:buNone/>
            </a:pPr>
            <a:r>
              <a:rPr lang="en-US" sz="1200" dirty="0">
                <a:solidFill>
                  <a:srgbClr val="2C24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ما الذي يميزك عن غيرك؟</a:t>
            </a:r>
            <a:endParaRPr lang="en-US" sz="1200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1">
    <p:bg>
      <p:bgPr>
        <a:solidFill>
          <a:srgbClr val="FAF8F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09600" y="1386836"/>
            <a:ext cx="7924800" cy="1257300"/>
          </a:xfrm>
          <a:prstGeom prst="roundRect">
            <a:avLst>
              <a:gd name="adj" fmla="val 29091"/>
            </a:avLst>
          </a:prstGeom>
          <a:solidFill>
            <a:srgbClr val="FFFFFF"/>
          </a:solidFill>
          <a:ln/>
          <a:effectLst>
            <a:outerShdw sx="100000" sy="100000" kx="0" ky="0" algn="bl" rotWithShape="0" blurRad="76200" dist="19050" dir="5400000">
              <a:srgbClr val="000000">
                <a:alpha val="8000"/>
              </a:srgbClr>
            </a:outerShdw>
          </a:effectLst>
        </p:spPr>
        <p:txBody>
          <a:bodyPr wrap="none" lIns="0" tIns="0" rIns="0" bIns="0" rtlCol="0" anchor="ctr">
            <a:normAutofit/>
          </a:bodyPr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3" name="Text 1"/>
          <p:cNvSpPr/>
          <p:nvPr/>
        </p:nvSpPr>
        <p:spPr>
          <a:xfrm>
            <a:off x="609600" y="609600"/>
            <a:ext cx="8083296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3240"/>
              </a:lnSpc>
              <a:buNone/>
            </a:pPr>
            <a:r>
              <a:rPr lang="en-US" sz="2700" b="1" dirty="0">
                <a:solidFill>
                  <a:srgbClr val="D977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نماذج حسب التخصص</a:t>
            </a:r>
            <a:endParaRPr lang="en-US" sz="2700" dirty="0"/>
          </a:p>
        </p:txBody>
      </p:sp>
      <p:sp>
        <p:nvSpPr>
          <p:cNvPr id="4" name="Text 2"/>
          <p:cNvSpPr/>
          <p:nvPr/>
        </p:nvSpPr>
        <p:spPr>
          <a:xfrm>
            <a:off x="838200" y="1615436"/>
            <a:ext cx="7578090" cy="259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1620"/>
              </a:lnSpc>
              <a:buNone/>
            </a:pPr>
            <a:r>
              <a:rPr lang="en-US" sz="1800" b="1" dirty="0">
                <a:solidFill>
                  <a:srgbClr val="B4530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كاتب محتوى:</a:t>
            </a:r>
            <a:endParaRPr lang="en-US" sz="1800" dirty="0"/>
          </a:p>
        </p:txBody>
      </p:sp>
      <p:sp>
        <p:nvSpPr>
          <p:cNvPr id="5" name="Text 3"/>
          <p:cNvSpPr/>
          <p:nvPr/>
        </p:nvSpPr>
        <p:spPr>
          <a:xfrm>
            <a:off x="838200" y="2026927"/>
            <a:ext cx="757809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2160"/>
              </a:lnSpc>
              <a:buNone/>
            </a:pPr>
            <a:r>
              <a:rPr lang="en-US" sz="1350" dirty="0">
                <a:solidFill>
                  <a:srgbClr val="5A4F4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"أكتب محتوى يجعل القارئ يتحول إلى عميل. مقالاتي حققت أكثر من 50 ألف مشاهدة شهرياً، وزيادة 25% في معدل الرجوع للموقع."</a:t>
            </a:r>
            <a:endParaRPr lang="en-US" sz="1350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2">
    <p:bg>
      <p:bgPr>
        <a:solidFill>
          <a:srgbClr val="FAF8F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09600" y="609600"/>
            <a:ext cx="8083296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3240"/>
              </a:lnSpc>
              <a:buNone/>
            </a:pPr>
            <a:r>
              <a:rPr lang="en-US" sz="2700" b="1" dirty="0">
                <a:solidFill>
                  <a:srgbClr val="D977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صور ووسائط البورتفوليو</a:t>
            </a:r>
            <a:endParaRPr lang="en-US" sz="2700" dirty="0"/>
          </a:p>
        </p:txBody>
      </p:sp>
      <p:sp>
        <p:nvSpPr>
          <p:cNvPr id="3" name="Text 1"/>
          <p:cNvSpPr/>
          <p:nvPr/>
        </p:nvSpPr>
        <p:spPr>
          <a:xfrm>
            <a:off x="609600" y="1386836"/>
            <a:ext cx="7620000" cy="15544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lnSpc>
                <a:spcPts val="2160"/>
              </a:lnSpc>
              <a:buSzPct val="100000"/>
              <a:buChar char="•"/>
            </a:pPr>
            <a:r>
              <a:rPr lang="en-US" sz="1200" b="1" dirty="0">
                <a:solidFill>
                  <a:srgbClr val="5A4F4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اختر الصور عالية الجودة:</a:t>
            </a:r>
            <a:pPr indent="0" marL="0">
              <a:lnSpc>
                <a:spcPts val="2160"/>
              </a:lnSpc>
              <a:buNone/>
            </a:pPr>
            <a:r>
              <a:rPr lang="en-US" sz="1200" dirty="0">
                <a:solidFill>
                  <a:srgbClr val="2C24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الصورة الضبابية تقلل الثقة فوراً</a:t>
            </a:r>
            <a:endParaRPr lang="en-US" sz="1200" dirty="0"/>
          </a:p>
          <a:p>
            <a:pPr marL="342900" indent="-342900">
              <a:lnSpc>
                <a:spcPts val="2160"/>
              </a:lnSpc>
              <a:buSzPct val="100000"/>
              <a:buChar char="•"/>
            </a:pPr>
            <a:r>
              <a:rPr lang="en-US" sz="1200" b="1" dirty="0">
                <a:solidFill>
                  <a:srgbClr val="5A4F4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الصور قبل/بعد:</a:t>
            </a:r>
            <a:pPr indent="0" marL="0">
              <a:lnSpc>
                <a:spcPts val="2160"/>
              </a:lnSpc>
              <a:buNone/>
            </a:pPr>
            <a:r>
              <a:rPr lang="en-US" sz="1200" dirty="0">
                <a:solidFill>
                  <a:srgbClr val="2C24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إذا كان عملك يظهر تحسناً بصرياً، اعرضه</a:t>
            </a:r>
            <a:endParaRPr lang="en-US" sz="1200" dirty="0"/>
          </a:p>
          <a:p>
            <a:pPr marL="342900" indent="-342900">
              <a:lnSpc>
                <a:spcPts val="2160"/>
              </a:lnSpc>
              <a:buSzPct val="100000"/>
              <a:buChar char="•"/>
            </a:pPr>
            <a:r>
              <a:rPr lang="en-US" sz="1200" b="1" dirty="0">
                <a:solidFill>
                  <a:srgbClr val="5A4F4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التسميات والشرح:</a:t>
            </a:r>
            <a:pPr indent="0" marL="0">
              <a:lnSpc>
                <a:spcPts val="2160"/>
              </a:lnSpc>
              <a:buNone/>
            </a:pPr>
            <a:r>
              <a:rPr lang="en-US" sz="1200" dirty="0">
                <a:solidFill>
                  <a:srgbClr val="2C24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أضف عنواناً وشرحاً قصيراً لكل عمل</a:t>
            </a:r>
            <a:endParaRPr lang="en-US" sz="1200" dirty="0"/>
          </a:p>
          <a:p>
            <a:pPr marL="342900" indent="-342900">
              <a:lnSpc>
                <a:spcPts val="2160"/>
              </a:lnSpc>
              <a:buSzPct val="100000"/>
              <a:buChar char="•"/>
            </a:pPr>
            <a:r>
              <a:rPr lang="en-US" sz="1200" b="1" dirty="0">
                <a:solidFill>
                  <a:srgbClr val="5A4F4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الفيديو الترويجي:</a:t>
            </a:r>
            <a:pPr indent="0" marL="0">
              <a:lnSpc>
                <a:spcPts val="2160"/>
              </a:lnSpc>
              <a:buNone/>
            </a:pPr>
            <a:r>
              <a:rPr lang="en-US" sz="1200" dirty="0">
                <a:solidFill>
                  <a:srgbClr val="2C24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فيديو 30 ثانية يعريف نفسك يزيد الثقة بنسبة 40%</a:t>
            </a:r>
            <a:endParaRPr lang="en-US" sz="1200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3">
    <p:bg>
      <p:bgPr>
        <a:solidFill>
          <a:srgbClr val="FAF8F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09600" y="609600"/>
            <a:ext cx="8083296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3240"/>
              </a:lnSpc>
              <a:buNone/>
            </a:pPr>
            <a:r>
              <a:rPr lang="en-US" sz="2700" b="1" dirty="0">
                <a:solidFill>
                  <a:srgbClr val="D977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تحديث البورتفوليو</a:t>
            </a:r>
            <a:endParaRPr lang="en-US" sz="2700" dirty="0"/>
          </a:p>
        </p:txBody>
      </p:sp>
      <p:sp>
        <p:nvSpPr>
          <p:cNvPr id="3" name="Text 1"/>
          <p:cNvSpPr/>
          <p:nvPr/>
        </p:nvSpPr>
        <p:spPr>
          <a:xfrm>
            <a:off x="609600" y="1386836"/>
            <a:ext cx="7620000" cy="15544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lnSpc>
                <a:spcPts val="2160"/>
              </a:lnSpc>
              <a:buSzPct val="100000"/>
              <a:buChar char="•"/>
            </a:pPr>
            <a:r>
              <a:rPr lang="en-US" sz="1200" b="1" dirty="0">
                <a:solidFill>
                  <a:srgbClr val="5A4F4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شهرياً على الأقل:</a:t>
            </a:r>
            <a:pPr indent="0" marL="0">
              <a:lnSpc>
                <a:spcPts val="2160"/>
              </a:lnSpc>
              <a:buNone/>
            </a:pPr>
            <a:r>
              <a:rPr lang="en-US" sz="1200" dirty="0">
                <a:solidFill>
                  <a:srgbClr val="2C24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أضف أفضل 2-3 أعمال جديدة</a:t>
            </a:r>
            <a:endParaRPr lang="en-US" sz="1200" dirty="0"/>
          </a:p>
          <a:p>
            <a:pPr marL="342900" indent="-342900">
              <a:lnSpc>
                <a:spcPts val="2160"/>
              </a:lnSpc>
              <a:buSzPct val="100000"/>
              <a:buChar char="•"/>
            </a:pPr>
            <a:r>
              <a:rPr lang="en-US" sz="1200" b="1" dirty="0">
                <a:solidFill>
                  <a:srgbClr val="5A4F4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حذف الأعمال الضعيفة:</a:t>
            </a:r>
            <a:pPr indent="0" marL="0">
              <a:lnSpc>
                <a:spcPts val="2160"/>
              </a:lnSpc>
              <a:buNone/>
            </a:pPr>
            <a:r>
              <a:rPr lang="en-US" sz="1200" dirty="0">
                <a:solidFill>
                  <a:srgbClr val="2C24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احذف الأعمال القديمة التي لا تعكس مستواك الحالي</a:t>
            </a:r>
            <a:endParaRPr lang="en-US" sz="1200" dirty="0"/>
          </a:p>
          <a:p>
            <a:pPr marL="342900" indent="-342900">
              <a:lnSpc>
                <a:spcPts val="2160"/>
              </a:lnSpc>
              <a:buSzPct val="100000"/>
              <a:buChar char="•"/>
            </a:pPr>
            <a:r>
              <a:rPr lang="en-US" sz="1200" b="1" dirty="0">
                <a:solidFill>
                  <a:srgbClr val="5A4F4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تحديث النتائج:</a:t>
            </a:r>
            <a:pPr indent="0" marL="0">
              <a:lnSpc>
                <a:spcPts val="2160"/>
              </a:lnSpc>
              <a:buNone/>
            </a:pPr>
            <a:r>
              <a:rPr lang="en-US" sz="1200" dirty="0">
                <a:solidFill>
                  <a:srgbClr val="2C24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إذا كان لديك نتائج جديدة لأعمال قديمة، حدثها</a:t>
            </a:r>
            <a:endParaRPr lang="en-US" sz="1200" dirty="0"/>
          </a:p>
          <a:p>
            <a:pPr marL="342900" indent="-342900">
              <a:lnSpc>
                <a:spcPts val="2160"/>
              </a:lnSpc>
              <a:buSzPct val="100000"/>
              <a:buChar char="•"/>
            </a:pPr>
            <a:r>
              <a:rPr lang="en-US" sz="1200" b="1" dirty="0">
                <a:solidFill>
                  <a:srgbClr val="5A4F4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الاستجابة للاتجاهات:</a:t>
            </a:r>
            <a:pPr indent="0" marL="0">
              <a:lnSpc>
                <a:spcPts val="2160"/>
              </a:lnSpc>
              <a:buNone/>
            </a:pPr>
            <a:r>
              <a:rPr lang="en-US" sz="1200" dirty="0">
                <a:solidFill>
                  <a:srgbClr val="2C24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أضف أعمالاً تتماشى مع أحدث اتجاهات السوق</a:t>
            </a:r>
            <a:endParaRPr lang="en-US" sz="1200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4">
    <p:bg>
      <p:bgPr>
        <a:solidFill>
          <a:srgbClr val="FAF8F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09600" y="609600"/>
            <a:ext cx="8083296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3240"/>
              </a:lnSpc>
              <a:buNone/>
            </a:pPr>
            <a:r>
              <a:rPr lang="en-US" sz="2700" b="1" dirty="0">
                <a:solidFill>
                  <a:srgbClr val="D977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الخلاصة: اليوم الثالث</a:t>
            </a:r>
            <a:endParaRPr lang="en-US" sz="2700" dirty="0"/>
          </a:p>
        </p:txBody>
      </p:sp>
      <p:sp>
        <p:nvSpPr>
          <p:cNvPr id="3" name="Text 1"/>
          <p:cNvSpPr/>
          <p:nvPr/>
        </p:nvSpPr>
        <p:spPr>
          <a:xfrm>
            <a:off x="609600" y="1386836"/>
            <a:ext cx="7620000" cy="15544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lnSpc>
                <a:spcPts val="2160"/>
              </a:lnSpc>
              <a:buSzPct val="100000"/>
              <a:buChar char="•"/>
            </a:pPr>
            <a:r>
              <a:rPr lang="en-US" sz="1200" dirty="0">
                <a:solidFill>
                  <a:srgbClr val="2C24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البورتفوليو هو أقوى أداة تسويق لديك</a:t>
            </a:r>
            <a:endParaRPr lang="en-US" sz="1200" dirty="0"/>
          </a:p>
          <a:p>
            <a:pPr marL="342900" indent="-342900">
              <a:lnSpc>
                <a:spcPts val="2160"/>
              </a:lnSpc>
              <a:buSzPct val="100000"/>
              <a:buChar char="•"/>
            </a:pPr>
            <a:r>
              <a:rPr lang="en-US" sz="1200" dirty="0">
                <a:solidFill>
                  <a:srgbClr val="2C24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الجودة أهم من الكمية بكثير</a:t>
            </a:r>
            <a:endParaRPr lang="en-US" sz="1200" dirty="0"/>
          </a:p>
          <a:p>
            <a:pPr marL="342900" indent="-342900">
              <a:lnSpc>
                <a:spcPts val="2160"/>
              </a:lnSpc>
              <a:buSzPct val="100000"/>
              <a:buChar char="•"/>
            </a:pPr>
            <a:r>
              <a:rPr lang="en-US" sz="1200" dirty="0">
                <a:solidFill>
                  <a:srgbClr val="2C24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النبذة الشخصية تحتاج إلى التركيز على الفائدة للعميل</a:t>
            </a:r>
            <a:endParaRPr lang="en-US" sz="1200" dirty="0"/>
          </a:p>
          <a:p>
            <a:pPr marL="342900" indent="-342900">
              <a:lnSpc>
                <a:spcPts val="2160"/>
              </a:lnSpc>
              <a:buSzPct val="100000"/>
              <a:buChar char="•"/>
            </a:pPr>
            <a:r>
              <a:rPr lang="en-US" sz="1200" dirty="0">
                <a:solidFill>
                  <a:srgbClr val="2C24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التحديث المنتظم يحافظ على البورتفوليو طازجاً</a:t>
            </a:r>
            <a:endParaRPr lang="en-US" sz="1200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5">
    <p:bg>
      <p:bgPr>
        <a:solidFill>
          <a:srgbClr val="FAF8F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3597171" y="1988827"/>
            <a:ext cx="1949658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3240"/>
              </a:lnSpc>
              <a:buNone/>
            </a:pPr>
            <a:r>
              <a:rPr lang="en-US" sz="2700" b="1" dirty="0">
                <a:solidFill>
                  <a:srgbClr val="D977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نهاية اليوم الثالث</a:t>
            </a:r>
            <a:endParaRPr lang="en-US" sz="2700" dirty="0"/>
          </a:p>
        </p:txBody>
      </p:sp>
      <p:sp>
        <p:nvSpPr>
          <p:cNvPr id="3" name="Text 1"/>
          <p:cNvSpPr/>
          <p:nvPr/>
        </p:nvSpPr>
        <p:spPr>
          <a:xfrm>
            <a:off x="3518961" y="2766064"/>
            <a:ext cx="2106078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2160"/>
              </a:lnSpc>
              <a:buNone/>
            </a:pPr>
            <a:r>
              <a:rPr lang="en-US" sz="1350" dirty="0">
                <a:solidFill>
                  <a:srgbClr val="5A4F4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غداً: تحديد السعر واستراتيجية التسعير</a:t>
            </a:r>
            <a:endParaRPr lang="en-US" sz="1350" dirty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6">
    <p:bg>
      <p:bgPr>
        <a:solidFill>
          <a:srgbClr val="FAF8F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3507303" y="1687841"/>
            <a:ext cx="2129395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5400"/>
              </a:lnSpc>
              <a:buNone/>
            </a:pPr>
            <a:r>
              <a:rPr lang="en-US" sz="4500" b="1" dirty="0">
                <a:solidFill>
                  <a:srgbClr val="2C24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اليوم الرابع</a:t>
            </a:r>
            <a:endParaRPr lang="en-US" sz="4500" dirty="0"/>
          </a:p>
        </p:txBody>
      </p:sp>
      <p:sp>
        <p:nvSpPr>
          <p:cNvPr id="3" name="Text 1"/>
          <p:cNvSpPr/>
          <p:nvPr/>
        </p:nvSpPr>
        <p:spPr>
          <a:xfrm>
            <a:off x="3874550" y="2373641"/>
            <a:ext cx="1394781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2160"/>
              </a:lnSpc>
              <a:buNone/>
            </a:pPr>
            <a:r>
              <a:rPr lang="en-US" sz="1350" dirty="0">
                <a:solidFill>
                  <a:srgbClr val="5A4F4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السعر - أهم مقرار بتاخده</a:t>
            </a:r>
            <a:endParaRPr lang="en-US" sz="1350" dirty="0"/>
          </a:p>
        </p:txBody>
      </p:sp>
      <p:sp>
        <p:nvSpPr>
          <p:cNvPr id="4" name="Text 2"/>
          <p:cNvSpPr/>
          <p:nvPr/>
        </p:nvSpPr>
        <p:spPr>
          <a:xfrm>
            <a:off x="3717765" y="3067050"/>
            <a:ext cx="1708471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2160"/>
              </a:lnSpc>
              <a:buNone/>
            </a:pPr>
            <a:r>
              <a:rPr lang="en-US" sz="1350" dirty="0">
                <a:solidFill>
                  <a:srgbClr val="5A4F4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اللي يعرف قيمته ما حد بيستغله</a:t>
            </a:r>
            <a:endParaRPr lang="en-US" sz="1350" dirty="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7">
    <p:bg>
      <p:bgPr>
        <a:solidFill>
          <a:srgbClr val="FAF8F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09600" y="609600"/>
            <a:ext cx="8083296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3240"/>
              </a:lnSpc>
              <a:buNone/>
            </a:pPr>
            <a:r>
              <a:rPr lang="en-US" sz="2700" b="1" dirty="0">
                <a:solidFill>
                  <a:srgbClr val="D977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ليش السعر مهم</a:t>
            </a:r>
            <a:endParaRPr lang="en-US" sz="2700" dirty="0"/>
          </a:p>
        </p:txBody>
      </p:sp>
      <p:sp>
        <p:nvSpPr>
          <p:cNvPr id="3" name="Text 1"/>
          <p:cNvSpPr/>
          <p:nvPr/>
        </p:nvSpPr>
        <p:spPr>
          <a:xfrm>
            <a:off x="609600" y="1386836"/>
            <a:ext cx="7620000" cy="19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lnSpc>
                <a:spcPts val="2160"/>
              </a:lnSpc>
              <a:buSzPct val="100000"/>
              <a:buChar char="•"/>
            </a:pPr>
            <a:r>
              <a:rPr lang="en-US" sz="1200" dirty="0">
                <a:solidFill>
                  <a:srgbClr val="2C24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سعر منخفض = عملاء كسالى وتوقعاتهم عالية جداً - أسوأ مزيج</a:t>
            </a:r>
            <a:endParaRPr lang="en-US" sz="1200" dirty="0"/>
          </a:p>
          <a:p>
            <a:pPr marL="342900" indent="-342900">
              <a:lnSpc>
                <a:spcPts val="2160"/>
              </a:lnSpc>
              <a:buSzPct val="100000"/>
              <a:buChar char="•"/>
            </a:pPr>
            <a:r>
              <a:rPr lang="en-US" sz="1200" dirty="0">
                <a:solidFill>
                  <a:srgbClr val="2C24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سعر عالي = عملاء احترافيين وآدميين يقدرون قيمة الشغل</a:t>
            </a:r>
            <a:endParaRPr lang="en-US" sz="1200" dirty="0"/>
          </a:p>
          <a:p>
            <a:pPr marL="342900" indent="-342900">
              <a:lnSpc>
                <a:spcPts val="2160"/>
              </a:lnSpc>
              <a:buSzPct val="100000"/>
              <a:buChar char="•"/>
            </a:pPr>
            <a:r>
              <a:rPr lang="en-US" sz="1200" dirty="0">
                <a:solidFill>
                  <a:srgbClr val="2C24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السعر هو انعكاس لقيمتك ولاحترامك لنفسك - ما يمكن تنفصل عن بعض</a:t>
            </a:r>
            <a:endParaRPr lang="en-US" sz="1200" dirty="0"/>
          </a:p>
          <a:p>
            <a:pPr marL="342900" indent="-342900">
              <a:lnSpc>
                <a:spcPts val="2160"/>
              </a:lnSpc>
              <a:buSzPct val="100000"/>
              <a:buChar char="•"/>
            </a:pPr>
            <a:r>
              <a:rPr lang="en-US" sz="1200" dirty="0">
                <a:solidFill>
                  <a:srgbClr val="2C24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كل ما تخفض السعر سهل - بتقول للعميل: أنا رخيص وما اسوى أكتر</a:t>
            </a:r>
            <a:endParaRPr lang="en-US" sz="1200" dirty="0"/>
          </a:p>
          <a:p>
            <a:pPr marL="342900" indent="-342900">
              <a:lnSpc>
                <a:spcPts val="2160"/>
              </a:lnSpc>
              <a:buSzPct val="100000"/>
              <a:buChar char="•"/>
            </a:pPr>
            <a:r>
              <a:rPr lang="en-US" sz="1200" dirty="0">
                <a:solidFill>
                  <a:srgbClr val="2C24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اللي ما يعرف قيمته بيخسر آلاف الدولارات في السنة - حقيقة مرة</a:t>
            </a:r>
            <a:endParaRPr lang="en-US" sz="1200" dirty="0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8">
    <p:bg>
      <p:bgPr>
        <a:solidFill>
          <a:srgbClr val="FAF8F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09600" y="609600"/>
            <a:ext cx="8083296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3240"/>
              </a:lnSpc>
              <a:buNone/>
            </a:pPr>
            <a:r>
              <a:rPr lang="en-US" sz="2700" b="1" dirty="0">
                <a:solidFill>
                  <a:srgbClr val="D977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حساب السعر بطريقة صحيحة</a:t>
            </a:r>
            <a:endParaRPr lang="en-US" sz="2700" dirty="0"/>
          </a:p>
        </p:txBody>
      </p:sp>
      <p:sp>
        <p:nvSpPr>
          <p:cNvPr id="3" name="Text 1"/>
          <p:cNvSpPr/>
          <p:nvPr/>
        </p:nvSpPr>
        <p:spPr>
          <a:xfrm>
            <a:off x="609600" y="1386836"/>
            <a:ext cx="8083296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2160"/>
              </a:lnSpc>
              <a:buNone/>
            </a:pPr>
            <a:r>
              <a:rPr lang="en-US" sz="1350" dirty="0">
                <a:solidFill>
                  <a:srgbClr val="5A4F4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الصيغة:</a:t>
            </a:r>
            <a:endParaRPr lang="en-US" sz="1350" dirty="0"/>
          </a:p>
        </p:txBody>
      </p:sp>
      <p:sp>
        <p:nvSpPr>
          <p:cNvPr id="4" name="Text 2"/>
          <p:cNvSpPr/>
          <p:nvPr/>
        </p:nvSpPr>
        <p:spPr>
          <a:xfrm>
            <a:off x="609600" y="1927864"/>
            <a:ext cx="8083296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2160"/>
              </a:lnSpc>
              <a:buNone/>
            </a:pPr>
            <a:r>
              <a:rPr lang="en-US" sz="1350" dirty="0">
                <a:solidFill>
                  <a:srgbClr val="D977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السعر الساعي = (الراتب اللي تبيه ÷ 160 ساعة) + 30% هامش</a:t>
            </a:r>
            <a:endParaRPr lang="en-US" sz="1350" dirty="0"/>
          </a:p>
        </p:txBody>
      </p:sp>
      <p:sp>
        <p:nvSpPr>
          <p:cNvPr id="5" name="Text 3"/>
          <p:cNvSpPr/>
          <p:nvPr/>
        </p:nvSpPr>
        <p:spPr>
          <a:xfrm>
            <a:off x="609600" y="2468891"/>
            <a:ext cx="8083296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2160"/>
              </a:lnSpc>
              <a:buNone/>
            </a:pPr>
            <a:r>
              <a:rPr lang="en-US" sz="1350" dirty="0">
                <a:solidFill>
                  <a:srgbClr val="5A4F4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مثال سريع: تبي دخل 3000 دولار؟</a:t>
            </a:r>
            <a:endParaRPr lang="en-US" sz="1350" dirty="0"/>
          </a:p>
        </p:txBody>
      </p:sp>
      <p:sp>
        <p:nvSpPr>
          <p:cNvPr id="6" name="Text 4"/>
          <p:cNvSpPr/>
          <p:nvPr/>
        </p:nvSpPr>
        <p:spPr>
          <a:xfrm>
            <a:off x="609600" y="2857500"/>
            <a:ext cx="8083296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2160"/>
              </a:lnSpc>
              <a:buNone/>
            </a:pPr>
            <a:r>
              <a:rPr lang="en-US" sz="1350" dirty="0">
                <a:solidFill>
                  <a:srgbClr val="5A4F4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(3000 ÷ 160) × 1.3 = 24 دولار في الساعة</a:t>
            </a:r>
            <a:endParaRPr lang="en-US" sz="1350" dirty="0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9">
    <p:bg>
      <p:bgPr>
        <a:solidFill>
          <a:srgbClr val="FAF8F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09600" y="609600"/>
            <a:ext cx="8083296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3240"/>
              </a:lnSpc>
              <a:buNone/>
            </a:pPr>
            <a:r>
              <a:rPr lang="en-US" sz="2700" b="1" dirty="0">
                <a:solidFill>
                  <a:srgbClr val="D977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الحاجات اللي تحدد سعرك</a:t>
            </a:r>
            <a:endParaRPr lang="en-US" sz="2700" dirty="0"/>
          </a:p>
        </p:txBody>
      </p:sp>
      <p:sp>
        <p:nvSpPr>
          <p:cNvPr id="3" name="Text 1"/>
          <p:cNvSpPr/>
          <p:nvPr/>
        </p:nvSpPr>
        <p:spPr>
          <a:xfrm>
            <a:off x="609600" y="1386836"/>
            <a:ext cx="7620000" cy="19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lnSpc>
                <a:spcPts val="2160"/>
              </a:lnSpc>
              <a:buSzPct val="100000"/>
              <a:buChar char="•"/>
            </a:pPr>
            <a:r>
              <a:rPr lang="en-US" sz="1200" dirty="0">
                <a:solidFill>
                  <a:srgbClr val="2C24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خبرتك - اللي شتغل 5 سنوات بينأخذ 3 أضعاف اللي شتغل سنة</a:t>
            </a:r>
            <a:endParaRPr lang="en-US" sz="1200" dirty="0"/>
          </a:p>
          <a:p>
            <a:pPr marL="342900" indent="-342900">
              <a:lnSpc>
                <a:spcPts val="2160"/>
              </a:lnSpc>
              <a:buSzPct val="100000"/>
              <a:buChar char="•"/>
            </a:pPr>
            <a:r>
              <a:rPr lang="en-US" sz="1200" dirty="0">
                <a:solidFill>
                  <a:srgbClr val="2C24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البورتفوليو - بورتفوليو نظيف وقوي = سعر أعلى</a:t>
            </a:r>
            <a:endParaRPr lang="en-US" sz="1200" dirty="0"/>
          </a:p>
          <a:p>
            <a:pPr marL="342900" indent="-342900">
              <a:lnSpc>
                <a:spcPts val="2160"/>
              </a:lnSpc>
              <a:buSzPct val="100000"/>
              <a:buChar char="•"/>
            </a:pPr>
            <a:r>
              <a:rPr lang="en-US" sz="1200" dirty="0">
                <a:solidFill>
                  <a:srgbClr val="2C24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صعوبة الشغل - شغل معقد أكتر من شغل بسيط</a:t>
            </a:r>
            <a:endParaRPr lang="en-US" sz="1200" dirty="0"/>
          </a:p>
          <a:p>
            <a:pPr marL="342900" indent="-342900">
              <a:lnSpc>
                <a:spcPts val="2160"/>
              </a:lnSpc>
              <a:buSzPct val="100000"/>
              <a:buChar char="•"/>
            </a:pPr>
            <a:r>
              <a:rPr lang="en-US" sz="1200" dirty="0">
                <a:solidFill>
                  <a:srgbClr val="2C24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طول المشروع - مشروع طويل الأمد يمكن تقلل السعر شوية</a:t>
            </a:r>
            <a:endParaRPr lang="en-US" sz="1200" dirty="0"/>
          </a:p>
          <a:p>
            <a:pPr marL="342900" indent="-342900">
              <a:lnSpc>
                <a:spcPts val="2160"/>
              </a:lnSpc>
              <a:buSzPct val="100000"/>
              <a:buChar char="•"/>
            </a:pPr>
            <a:r>
              <a:rPr lang="en-US" sz="1200" dirty="0">
                <a:solidFill>
                  <a:srgbClr val="2C24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السوق - المنصات العربية أرخص من الأجنبية بـ 40-60%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8F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09600" y="609600"/>
            <a:ext cx="8083296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3240"/>
              </a:lnSpc>
              <a:buNone/>
            </a:pPr>
            <a:r>
              <a:rPr lang="en-US" sz="2700" b="1" dirty="0">
                <a:solidFill>
                  <a:srgbClr val="D977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عقليتك أهم من مهارتك</a:t>
            </a:r>
            <a:endParaRPr lang="en-US" sz="2700" dirty="0"/>
          </a:p>
        </p:txBody>
      </p:sp>
      <p:sp>
        <p:nvSpPr>
          <p:cNvPr id="3" name="Text 1"/>
          <p:cNvSpPr/>
          <p:nvPr/>
        </p:nvSpPr>
        <p:spPr>
          <a:xfrm>
            <a:off x="609600" y="1386840"/>
            <a:ext cx="7620000" cy="19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lnSpc>
                <a:spcPts val="2160"/>
              </a:lnSpc>
              <a:buSzPct val="100000"/>
              <a:buChar char="•"/>
            </a:pPr>
            <a:r>
              <a:rPr lang="en-US" sz="1200" dirty="0">
                <a:solidFill>
                  <a:srgbClr val="2C24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أنت صاحب شركة صغيرة - حتى لو تشتغل وحدك. ما تفكر نفسك موظف في خمسات أو مستقل</a:t>
            </a:r>
            <a:endParaRPr lang="en-US" sz="1200" dirty="0"/>
          </a:p>
          <a:p>
            <a:pPr marL="342900" indent="-342900">
              <a:lnSpc>
                <a:spcPts val="2160"/>
              </a:lnSpc>
              <a:buSzPct val="100000"/>
              <a:buChar char="•"/>
            </a:pPr>
            <a:r>
              <a:rPr lang="en-US" sz="1200" dirty="0">
                <a:solidFill>
                  <a:srgbClr val="2C24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سعرك هو انعكاس احترامك لنفسك - كل ما تنزل السعر، تقول للعميل إنك رخيص</a:t>
            </a:r>
            <a:endParaRPr lang="en-US" sz="1200" dirty="0"/>
          </a:p>
          <a:p>
            <a:pPr marL="342900" indent="-342900">
              <a:lnSpc>
                <a:spcPts val="2160"/>
              </a:lnSpc>
              <a:buSzPct val="100000"/>
              <a:buChar char="•"/>
            </a:pPr>
            <a:r>
              <a:rPr lang="en-US" sz="1200" dirty="0">
                <a:solidFill>
                  <a:srgbClr val="2C24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العميل ليس سيدك ولا أنت عبده - العلاقة احترام متبادل بين محترفين</a:t>
            </a:r>
            <a:endParaRPr lang="en-US" sz="1200" dirty="0"/>
          </a:p>
          <a:p>
            <a:pPr marL="342900" indent="-342900">
              <a:lnSpc>
                <a:spcPts val="2160"/>
              </a:lnSpc>
              <a:buSzPct val="100000"/>
              <a:buChar char="•"/>
            </a:pPr>
            <a:r>
              <a:rPr lang="en-US" sz="1200" dirty="0">
                <a:solidFill>
                  <a:srgbClr val="2C24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وقتك أغلى من أي شيء - كل ساعة بدون راتب هي خسارة مالية حقيقية</a:t>
            </a:r>
            <a:endParaRPr lang="en-US" sz="1200" dirty="0"/>
          </a:p>
          <a:p>
            <a:pPr marL="342900" indent="-342900">
              <a:lnSpc>
                <a:spcPts val="2160"/>
              </a:lnSpc>
              <a:buSzPct val="100000"/>
              <a:buChar char="•"/>
            </a:pPr>
            <a:r>
              <a:rPr lang="en-US" sz="1200" dirty="0">
                <a:solidFill>
                  <a:srgbClr val="2C24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السمعة الحلوة بتشتغل بدون ما تقدم عرض - عميل راضي يرجع ويجيبك زبائن جدد</a:t>
            </a:r>
            <a:endParaRPr lang="en-US" sz="1200" dirty="0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0">
    <p:bg>
      <p:bgPr>
        <a:solidFill>
          <a:srgbClr val="FAF8F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09600" y="1386836"/>
            <a:ext cx="7924800" cy="1257300"/>
          </a:xfrm>
          <a:prstGeom prst="roundRect">
            <a:avLst>
              <a:gd name="adj" fmla="val 29091"/>
            </a:avLst>
          </a:prstGeom>
          <a:solidFill>
            <a:srgbClr val="FFFFFF"/>
          </a:solidFill>
          <a:ln/>
          <a:effectLst>
            <a:outerShdw sx="100000" sy="100000" kx="0" ky="0" algn="bl" rotWithShape="0" blurRad="76200" dist="19050" dir="5400000">
              <a:srgbClr val="000000">
                <a:alpha val="8000"/>
              </a:srgbClr>
            </a:outerShdw>
          </a:effectLst>
        </p:spPr>
        <p:txBody>
          <a:bodyPr wrap="none" lIns="0" tIns="0" rIns="0" bIns="0" rtlCol="0" anchor="ctr">
            <a:normAutofit/>
          </a:bodyPr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3" name="Text 1"/>
          <p:cNvSpPr/>
          <p:nvPr/>
        </p:nvSpPr>
        <p:spPr>
          <a:xfrm>
            <a:off x="609600" y="2796536"/>
            <a:ext cx="7924800" cy="1257300"/>
          </a:xfrm>
          <a:prstGeom prst="roundRect">
            <a:avLst>
              <a:gd name="adj" fmla="val 29091"/>
            </a:avLst>
          </a:prstGeom>
          <a:solidFill>
            <a:srgbClr val="FFFFFF"/>
          </a:solidFill>
          <a:ln/>
          <a:effectLst>
            <a:outerShdw sx="100000" sy="100000" kx="0" ky="0" algn="bl" rotWithShape="0" blurRad="76200" dist="19050" dir="5400000">
              <a:srgbClr val="000000">
                <a:alpha val="8000"/>
              </a:srgbClr>
            </a:outerShdw>
          </a:effectLst>
        </p:spPr>
        <p:txBody>
          <a:bodyPr wrap="none" lIns="0" tIns="0" rIns="0" bIns="0" rtlCol="0" anchor="ctr">
            <a:normAutofit/>
          </a:bodyPr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4" name="Text 2"/>
          <p:cNvSpPr/>
          <p:nvPr/>
        </p:nvSpPr>
        <p:spPr>
          <a:xfrm>
            <a:off x="609600" y="4206236"/>
            <a:ext cx="7924800" cy="1257300"/>
          </a:xfrm>
          <a:prstGeom prst="roundRect">
            <a:avLst>
              <a:gd name="adj" fmla="val 29091"/>
            </a:avLst>
          </a:prstGeom>
          <a:solidFill>
            <a:srgbClr val="FFFFFF"/>
          </a:solidFill>
          <a:ln/>
          <a:effectLst>
            <a:outerShdw sx="100000" sy="100000" kx="0" ky="0" algn="bl" rotWithShape="0" blurRad="76200" dist="19050" dir="5400000">
              <a:srgbClr val="000000">
                <a:alpha val="8000"/>
              </a:srgbClr>
            </a:outerShdw>
          </a:effectLst>
        </p:spPr>
        <p:txBody>
          <a:bodyPr wrap="none" lIns="0" tIns="0" rIns="0" bIns="0" rtlCol="0" anchor="ctr">
            <a:normAutofit/>
          </a:bodyPr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5" name="Text 3"/>
          <p:cNvSpPr/>
          <p:nvPr/>
        </p:nvSpPr>
        <p:spPr>
          <a:xfrm>
            <a:off x="609600" y="609600"/>
            <a:ext cx="8083296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3240"/>
              </a:lnSpc>
              <a:buNone/>
            </a:pPr>
            <a:r>
              <a:rPr lang="en-US" sz="2700" b="1" dirty="0">
                <a:solidFill>
                  <a:srgbClr val="D977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أسعار توجيهية حسب المستوى</a:t>
            </a:r>
            <a:endParaRPr lang="en-US" sz="2700" dirty="0"/>
          </a:p>
        </p:txBody>
      </p:sp>
      <p:sp>
        <p:nvSpPr>
          <p:cNvPr id="6" name="Text 4"/>
          <p:cNvSpPr/>
          <p:nvPr/>
        </p:nvSpPr>
        <p:spPr>
          <a:xfrm>
            <a:off x="838200" y="1615436"/>
            <a:ext cx="7578090" cy="259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1620"/>
              </a:lnSpc>
              <a:buNone/>
            </a:pPr>
            <a:r>
              <a:rPr lang="en-US" sz="1800" b="1" dirty="0">
                <a:solidFill>
                  <a:srgbClr val="B4530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المبتدئ (خبرة &lt; 1 سنة):</a:t>
            </a:r>
            <a:endParaRPr lang="en-US" sz="1800" dirty="0"/>
          </a:p>
        </p:txBody>
      </p:sp>
      <p:sp>
        <p:nvSpPr>
          <p:cNvPr id="7" name="Text 5"/>
          <p:cNvSpPr/>
          <p:nvPr/>
        </p:nvSpPr>
        <p:spPr>
          <a:xfrm>
            <a:off x="838200" y="2026927"/>
            <a:ext cx="757809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2160"/>
              </a:lnSpc>
              <a:buNone/>
            </a:pPr>
            <a:r>
              <a:rPr lang="en-US" sz="1350" dirty="0">
                <a:solidFill>
                  <a:srgbClr val="5A4F4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5-10 دولارات الساعة على المنصات العربية، 15-25 دولار على الأجنبية</a:t>
            </a:r>
            <a:endParaRPr lang="en-US" sz="1350" dirty="0"/>
          </a:p>
        </p:txBody>
      </p:sp>
      <p:sp>
        <p:nvSpPr>
          <p:cNvPr id="8" name="Text 6"/>
          <p:cNvSpPr/>
          <p:nvPr/>
        </p:nvSpPr>
        <p:spPr>
          <a:xfrm>
            <a:off x="838200" y="3025136"/>
            <a:ext cx="7578090" cy="259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1620"/>
              </a:lnSpc>
              <a:buNone/>
            </a:pPr>
            <a:r>
              <a:rPr lang="en-US" sz="1800" b="1" dirty="0">
                <a:solidFill>
                  <a:srgbClr val="B4530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المتوسط (خبرة 1-3 سنوات):</a:t>
            </a:r>
            <a:endParaRPr lang="en-US" sz="1800" dirty="0"/>
          </a:p>
        </p:txBody>
      </p:sp>
      <p:sp>
        <p:nvSpPr>
          <p:cNvPr id="9" name="Text 7"/>
          <p:cNvSpPr/>
          <p:nvPr/>
        </p:nvSpPr>
        <p:spPr>
          <a:xfrm>
            <a:off x="838200" y="3436627"/>
            <a:ext cx="757809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2160"/>
              </a:lnSpc>
              <a:buNone/>
            </a:pPr>
            <a:r>
              <a:rPr lang="en-US" sz="1350" dirty="0">
                <a:solidFill>
                  <a:srgbClr val="5A4F4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15-25 دولار على العربية، 30-50 دولار على الأجنبية</a:t>
            </a:r>
            <a:endParaRPr lang="en-US" sz="1350" dirty="0"/>
          </a:p>
        </p:txBody>
      </p:sp>
      <p:sp>
        <p:nvSpPr>
          <p:cNvPr id="10" name="Text 8"/>
          <p:cNvSpPr/>
          <p:nvPr/>
        </p:nvSpPr>
        <p:spPr>
          <a:xfrm>
            <a:off x="838200" y="4434836"/>
            <a:ext cx="7578090" cy="259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1620"/>
              </a:lnSpc>
              <a:buNone/>
            </a:pPr>
            <a:r>
              <a:rPr lang="en-US" sz="1800" b="1" dirty="0">
                <a:solidFill>
                  <a:srgbClr val="B4530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المحترف (خبرة 3+ سنوات):</a:t>
            </a:r>
            <a:endParaRPr lang="en-US" sz="1800" dirty="0"/>
          </a:p>
        </p:txBody>
      </p:sp>
      <p:sp>
        <p:nvSpPr>
          <p:cNvPr id="11" name="Text 9"/>
          <p:cNvSpPr/>
          <p:nvPr/>
        </p:nvSpPr>
        <p:spPr>
          <a:xfrm>
            <a:off x="838200" y="4846327"/>
            <a:ext cx="757809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2160"/>
              </a:lnSpc>
              <a:buNone/>
            </a:pPr>
            <a:r>
              <a:rPr lang="en-US" sz="1350" dirty="0">
                <a:solidFill>
                  <a:srgbClr val="5A4F4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30-50 دولار على العربية، 60-150 دولار على الأجنبية</a:t>
            </a:r>
            <a:endParaRPr lang="en-US" sz="1350" dirty="0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1">
    <p:bg>
      <p:bgPr>
        <a:solidFill>
          <a:srgbClr val="FAF8F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09600" y="609600"/>
            <a:ext cx="8083296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3240"/>
              </a:lnSpc>
              <a:buNone/>
            </a:pPr>
            <a:r>
              <a:rPr lang="en-US" sz="2700" b="1" dirty="0">
                <a:solidFill>
                  <a:srgbClr val="D977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متى تخفض السعر ومتى ترفعه</a:t>
            </a:r>
            <a:endParaRPr lang="en-US" sz="2700" dirty="0"/>
          </a:p>
        </p:txBody>
      </p:sp>
      <p:sp>
        <p:nvSpPr>
          <p:cNvPr id="3" name="Text 1"/>
          <p:cNvSpPr/>
          <p:nvPr/>
        </p:nvSpPr>
        <p:spPr>
          <a:xfrm>
            <a:off x="609600" y="1386836"/>
            <a:ext cx="7620000" cy="15544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lnSpc>
                <a:spcPts val="2160"/>
              </a:lnSpc>
              <a:buSzPct val="100000"/>
              <a:buChar char="•"/>
            </a:pPr>
            <a:r>
              <a:rPr lang="en-US" sz="1200" b="1" dirty="0">
                <a:solidFill>
                  <a:srgbClr val="5A4F4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اخفض السعر عندما:</a:t>
            </a:r>
            <a:pPr indent="0" marL="0">
              <a:lnSpc>
                <a:spcPts val="2160"/>
              </a:lnSpc>
              <a:buNone/>
            </a:pPr>
            <a:r>
              <a:rPr lang="en-US" sz="1200" dirty="0">
                <a:solidFill>
                  <a:srgbClr val="2C24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تريد بناء بورتفوليو في مجال جديد، أو عميل طويل الأمد مستقر</a:t>
            </a:r>
            <a:endParaRPr lang="en-US" sz="1200" dirty="0"/>
          </a:p>
          <a:p>
            <a:pPr marL="342900" indent="-342900">
              <a:lnSpc>
                <a:spcPts val="2160"/>
              </a:lnSpc>
              <a:buSzPct val="100000"/>
              <a:buChar char="•"/>
            </a:pPr>
            <a:r>
              <a:rPr lang="en-US" sz="1200" b="1" dirty="0">
                <a:solidFill>
                  <a:srgbClr val="5A4F4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لا تخفض السعر عندما:</a:t>
            </a:r>
            <a:pPr indent="0" marL="0">
              <a:lnSpc>
                <a:spcPts val="2160"/>
              </a:lnSpc>
              <a:buNone/>
            </a:pPr>
            <a:r>
              <a:rPr lang="en-US" sz="1200" dirty="0">
                <a:solidFill>
                  <a:srgbClr val="2C24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يطلب منك العميل بدون أسباب واقعية</a:t>
            </a:r>
            <a:endParaRPr lang="en-US" sz="1200" dirty="0"/>
          </a:p>
          <a:p>
            <a:pPr marL="342900" indent="-342900">
              <a:lnSpc>
                <a:spcPts val="2160"/>
              </a:lnSpc>
              <a:buSzPct val="100000"/>
              <a:buChar char="•"/>
            </a:pPr>
            <a:r>
              <a:rPr lang="en-US" sz="1200" b="1" dirty="0">
                <a:solidFill>
                  <a:srgbClr val="5A4F4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ارفع السعر عندما:</a:t>
            </a:r>
            <a:pPr indent="0" marL="0">
              <a:lnSpc>
                <a:spcPts val="2160"/>
              </a:lnSpc>
              <a:buNone/>
            </a:pPr>
            <a:r>
              <a:rPr lang="en-US" sz="1200" dirty="0">
                <a:solidFill>
                  <a:srgbClr val="2C24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تحسنت مهاراتك، أو بورتفوليوك أصبح أقوى</a:t>
            </a:r>
            <a:endParaRPr lang="en-US" sz="1200" dirty="0"/>
          </a:p>
          <a:p>
            <a:pPr marL="342900" indent="-342900">
              <a:lnSpc>
                <a:spcPts val="2160"/>
              </a:lnSpc>
              <a:buSzPct val="100000"/>
              <a:buChar char="•"/>
            </a:pPr>
            <a:r>
              <a:rPr lang="en-US" sz="1200" b="1" dirty="0">
                <a:solidFill>
                  <a:srgbClr val="5A4F4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الرفع التدريجي:</a:t>
            </a:r>
            <a:pPr indent="0" marL="0">
              <a:lnSpc>
                <a:spcPts val="2160"/>
              </a:lnSpc>
              <a:buNone/>
            </a:pPr>
            <a:r>
              <a:rPr lang="en-US" sz="1200" dirty="0">
                <a:solidFill>
                  <a:srgbClr val="2C24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ارفع السعر 10-15% كل 6 أشهر حسب التطور</a:t>
            </a:r>
            <a:endParaRPr lang="en-US" sz="1200" dirty="0"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2">
    <p:bg>
      <p:bgPr>
        <a:solidFill>
          <a:srgbClr val="FAF8F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09600" y="609600"/>
            <a:ext cx="8083296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3240"/>
              </a:lnSpc>
              <a:buNone/>
            </a:pPr>
            <a:r>
              <a:rPr lang="en-US" sz="2700" b="1" dirty="0">
                <a:solidFill>
                  <a:srgbClr val="D977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استراتيجيات التسعير المختلفة</a:t>
            </a:r>
            <a:endParaRPr lang="en-US" sz="2700" dirty="0"/>
          </a:p>
        </p:txBody>
      </p:sp>
      <p:sp>
        <p:nvSpPr>
          <p:cNvPr id="3" name="Text 1"/>
          <p:cNvSpPr/>
          <p:nvPr/>
        </p:nvSpPr>
        <p:spPr>
          <a:xfrm>
            <a:off x="609600" y="1386836"/>
            <a:ext cx="7620000" cy="15544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lnSpc>
                <a:spcPts val="2160"/>
              </a:lnSpc>
              <a:buSzPct val="100000"/>
              <a:buChar char="•"/>
            </a:pPr>
            <a:r>
              <a:rPr lang="en-US" sz="1200" b="1" dirty="0">
                <a:solidFill>
                  <a:srgbClr val="5A4F4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الثابت (Fixed):</a:t>
            </a:r>
            <a:pPr indent="0" marL="0">
              <a:lnSpc>
                <a:spcPts val="2160"/>
              </a:lnSpc>
              <a:buNone/>
            </a:pPr>
            <a:r>
              <a:rPr lang="en-US" sz="1200" dirty="0">
                <a:solidFill>
                  <a:srgbClr val="2C24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سعر واحد للمشروع كاملاً (يفضل للمشاريع المحددة)</a:t>
            </a:r>
            <a:endParaRPr lang="en-US" sz="1200" dirty="0"/>
          </a:p>
          <a:p>
            <a:pPr marL="342900" indent="-342900">
              <a:lnSpc>
                <a:spcPts val="2160"/>
              </a:lnSpc>
              <a:buSzPct val="100000"/>
              <a:buChar char="•"/>
            </a:pPr>
            <a:r>
              <a:rPr lang="en-US" sz="1200" b="1" dirty="0">
                <a:solidFill>
                  <a:srgbClr val="5A4F4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الساعي (Hourly):</a:t>
            </a:r>
            <a:pPr indent="0" marL="0">
              <a:lnSpc>
                <a:spcPts val="2160"/>
              </a:lnSpc>
              <a:buNone/>
            </a:pPr>
            <a:r>
              <a:rPr lang="en-US" sz="1200" dirty="0">
                <a:solidFill>
                  <a:srgbClr val="2C24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سعر في الساعة (يفضل للمشاريع طويلة الأمد)</a:t>
            </a:r>
            <a:endParaRPr lang="en-US" sz="1200" dirty="0"/>
          </a:p>
          <a:p>
            <a:pPr marL="342900" indent="-342900">
              <a:lnSpc>
                <a:spcPts val="2160"/>
              </a:lnSpc>
              <a:buSzPct val="100000"/>
              <a:buChar char="•"/>
            </a:pPr>
            <a:r>
              <a:rPr lang="en-US" sz="1200" b="1" dirty="0">
                <a:solidFill>
                  <a:srgbClr val="5A4F4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القيمة (Value-based):</a:t>
            </a:r>
            <a:pPr indent="0" marL="0">
              <a:lnSpc>
                <a:spcPts val="2160"/>
              </a:lnSpc>
              <a:buNone/>
            </a:pPr>
            <a:r>
              <a:rPr lang="en-US" sz="1200" dirty="0">
                <a:solidFill>
                  <a:srgbClr val="2C24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السعر حسب قيمة النتيجة وليس الوقت (للخبراء)</a:t>
            </a:r>
            <a:endParaRPr lang="en-US" sz="1200" dirty="0"/>
          </a:p>
          <a:p>
            <a:pPr marL="342900" indent="-342900">
              <a:lnSpc>
                <a:spcPts val="2160"/>
              </a:lnSpc>
              <a:buSzPct val="100000"/>
              <a:buChar char="•"/>
            </a:pPr>
            <a:r>
              <a:rPr lang="en-US" sz="1200" b="1" dirty="0">
                <a:solidFill>
                  <a:srgbClr val="5A4F4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المزيج:</a:t>
            </a:r>
            <a:pPr indent="0" marL="0">
              <a:lnSpc>
                <a:spcPts val="2160"/>
              </a:lnSpc>
              <a:buNone/>
            </a:pPr>
            <a:r>
              <a:rPr lang="en-US" sz="1200" dirty="0">
                <a:solidFill>
                  <a:srgbClr val="2C24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حد أدنى + ساعات إضافية (توازن جيد)</a:t>
            </a:r>
            <a:endParaRPr lang="en-US" sz="1200" dirty="0"/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3">
    <p:bg>
      <p:bgPr>
        <a:solidFill>
          <a:srgbClr val="FAF8F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09600" y="609600"/>
            <a:ext cx="8083296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3240"/>
              </a:lnSpc>
              <a:buNone/>
            </a:pPr>
            <a:r>
              <a:rPr lang="en-US" sz="2700" b="1" dirty="0">
                <a:solidFill>
                  <a:srgbClr val="D977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لما يطلب العميل تخفيض السعر</a:t>
            </a:r>
            <a:endParaRPr lang="en-US" sz="2700" dirty="0"/>
          </a:p>
        </p:txBody>
      </p:sp>
      <p:sp>
        <p:nvSpPr>
          <p:cNvPr id="3" name="Text 1"/>
          <p:cNvSpPr/>
          <p:nvPr/>
        </p:nvSpPr>
        <p:spPr>
          <a:xfrm>
            <a:off x="609600" y="1386836"/>
            <a:ext cx="7620000" cy="15544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lnSpc>
                <a:spcPts val="2160"/>
              </a:lnSpc>
              <a:buSzPct val="100000"/>
              <a:buChar char="•"/>
            </a:pPr>
            <a:r>
              <a:rPr lang="en-US" sz="1200" dirty="0">
                <a:solidFill>
                  <a:srgbClr val="2C24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قول: "سعري عادل للجودة اللي بتسوي. لو الميزانية محدودة، بقدر أقلل نطاق الشغل"</a:t>
            </a:r>
            <a:endParaRPr lang="en-US" sz="1200" dirty="0"/>
          </a:p>
          <a:p>
            <a:pPr marL="342900" indent="-342900">
              <a:lnSpc>
                <a:spcPts val="2160"/>
              </a:lnSpc>
              <a:buSzPct val="100000"/>
              <a:buChar char="•"/>
            </a:pPr>
            <a:r>
              <a:rPr lang="en-US" sz="1200" dirty="0">
                <a:solidFill>
                  <a:srgbClr val="2C24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بدل ما تخفض - اقترح تقسيط المشروع على مراحل</a:t>
            </a:r>
            <a:endParaRPr lang="en-US" sz="1200" dirty="0"/>
          </a:p>
          <a:p>
            <a:pPr marL="342900" indent="-342900">
              <a:lnSpc>
                <a:spcPts val="2160"/>
              </a:lnSpc>
              <a:buSzPct val="100000"/>
              <a:buChar char="•"/>
            </a:pPr>
            <a:r>
              <a:rPr lang="en-US" sz="1200" dirty="0">
                <a:solidFill>
                  <a:srgbClr val="2C24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قول: "بزود خدمات مجاني" بدل قول "بخفف السعر"</a:t>
            </a:r>
            <a:endParaRPr lang="en-US" sz="1200" dirty="0"/>
          </a:p>
          <a:p>
            <a:pPr marL="342900" indent="-342900">
              <a:lnSpc>
                <a:spcPts val="2160"/>
              </a:lnSpc>
              <a:buSzPct val="100000"/>
              <a:buChar char="•"/>
            </a:pPr>
            <a:r>
              <a:rPr lang="en-US" sz="1200" dirty="0">
                <a:solidFill>
                  <a:srgbClr val="2C24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ما تدخل مفاوضات طويلة - قول رأيك وخلاص، ثق بنفسك</a:t>
            </a:r>
            <a:endParaRPr lang="en-US" sz="1200" dirty="0"/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4">
    <p:bg>
      <p:bgPr>
        <a:solidFill>
          <a:srgbClr val="FAF8F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09600" y="609600"/>
            <a:ext cx="8083296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3240"/>
              </a:lnSpc>
              <a:buNone/>
            </a:pPr>
            <a:r>
              <a:rPr lang="en-US" sz="2700" b="1" dirty="0">
                <a:solidFill>
                  <a:srgbClr val="D977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الخلاصة: اليوم الرابع</a:t>
            </a:r>
            <a:endParaRPr lang="en-US" sz="2700" dirty="0"/>
          </a:p>
        </p:txBody>
      </p:sp>
      <p:sp>
        <p:nvSpPr>
          <p:cNvPr id="3" name="Text 1"/>
          <p:cNvSpPr/>
          <p:nvPr/>
        </p:nvSpPr>
        <p:spPr>
          <a:xfrm>
            <a:off x="609600" y="1386836"/>
            <a:ext cx="7620000" cy="15544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lnSpc>
                <a:spcPts val="2160"/>
              </a:lnSpc>
              <a:buSzPct val="100000"/>
              <a:buChar char="•"/>
            </a:pPr>
            <a:r>
              <a:rPr lang="en-US" sz="1200" dirty="0">
                <a:solidFill>
                  <a:srgbClr val="2C24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احسب سعرك بناءً على قيمة وقتك، لا على ما يطلبه الآخرون</a:t>
            </a:r>
            <a:endParaRPr lang="en-US" sz="1200" dirty="0"/>
          </a:p>
          <a:p>
            <a:pPr marL="342900" indent="-342900">
              <a:lnSpc>
                <a:spcPts val="2160"/>
              </a:lnSpc>
              <a:buSzPct val="100000"/>
              <a:buChar char="•"/>
            </a:pPr>
            <a:r>
              <a:rPr lang="en-US" sz="1200" dirty="0">
                <a:solidFill>
                  <a:srgbClr val="2C24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السعر يعكس جودتك ومصداقيتك</a:t>
            </a:r>
            <a:endParaRPr lang="en-US" sz="1200" dirty="0"/>
          </a:p>
          <a:p>
            <a:pPr marL="342900" indent="-342900">
              <a:lnSpc>
                <a:spcPts val="2160"/>
              </a:lnSpc>
              <a:buSzPct val="100000"/>
              <a:buChar char="•"/>
            </a:pPr>
            <a:r>
              <a:rPr lang="en-US" sz="1200" dirty="0">
                <a:solidFill>
                  <a:srgbClr val="2C24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لا تخفض السعر بسهولة، بل قدم قيمة مضافة بدلاً منه</a:t>
            </a:r>
            <a:endParaRPr lang="en-US" sz="1200" dirty="0"/>
          </a:p>
          <a:p>
            <a:pPr marL="342900" indent="-342900">
              <a:lnSpc>
                <a:spcPts val="2160"/>
              </a:lnSpc>
              <a:buSzPct val="100000"/>
              <a:buChar char="•"/>
            </a:pPr>
            <a:r>
              <a:rPr lang="en-US" sz="1200" dirty="0">
                <a:solidFill>
                  <a:srgbClr val="2C24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ارفع سعرك مع تطورك المهني</a:t>
            </a:r>
            <a:endParaRPr lang="en-US" sz="1200" dirty="0"/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5">
    <p:bg>
      <p:bgPr>
        <a:solidFill>
          <a:srgbClr val="FAF8F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3597171" y="1988827"/>
            <a:ext cx="1949658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3240"/>
              </a:lnSpc>
              <a:buNone/>
            </a:pPr>
            <a:r>
              <a:rPr lang="en-US" sz="2700" b="1" dirty="0">
                <a:solidFill>
                  <a:srgbClr val="D977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نهاية اليوم الرابع</a:t>
            </a:r>
            <a:endParaRPr lang="en-US" sz="2700" dirty="0"/>
          </a:p>
        </p:txBody>
      </p:sp>
      <p:sp>
        <p:nvSpPr>
          <p:cNvPr id="3" name="Text 1"/>
          <p:cNvSpPr/>
          <p:nvPr/>
        </p:nvSpPr>
        <p:spPr>
          <a:xfrm>
            <a:off x="3632754" y="2766064"/>
            <a:ext cx="187849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2160"/>
              </a:lnSpc>
              <a:buNone/>
            </a:pPr>
            <a:r>
              <a:rPr lang="en-US" sz="1350" dirty="0">
                <a:solidFill>
                  <a:srgbClr val="5A4F4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غداً: إدارة الوقت والإنتاجية الفعالة</a:t>
            </a:r>
            <a:endParaRPr lang="en-US" sz="1350" dirty="0"/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6">
    <p:bg>
      <p:bgPr>
        <a:solidFill>
          <a:srgbClr val="FAF8F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3308257" y="1687841"/>
            <a:ext cx="2527366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5400"/>
              </a:lnSpc>
              <a:buNone/>
            </a:pPr>
            <a:r>
              <a:rPr lang="en-US" sz="4500" b="1" dirty="0">
                <a:solidFill>
                  <a:srgbClr val="2C24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اليوم الخامس</a:t>
            </a:r>
            <a:endParaRPr lang="en-US" sz="4500" dirty="0"/>
          </a:p>
        </p:txBody>
      </p:sp>
      <p:sp>
        <p:nvSpPr>
          <p:cNvPr id="3" name="Text 1"/>
          <p:cNvSpPr/>
          <p:nvPr/>
        </p:nvSpPr>
        <p:spPr>
          <a:xfrm>
            <a:off x="3494430" y="2373641"/>
            <a:ext cx="2155141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2160"/>
              </a:lnSpc>
              <a:buNone/>
            </a:pPr>
            <a:r>
              <a:rPr lang="en-US" sz="1350" dirty="0">
                <a:solidFill>
                  <a:srgbClr val="5A4F4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الوقت والإنتاجية - المعادلة اللي بتشتغل</a:t>
            </a:r>
            <a:endParaRPr lang="en-US" sz="1350" dirty="0"/>
          </a:p>
        </p:txBody>
      </p:sp>
      <p:sp>
        <p:nvSpPr>
          <p:cNvPr id="4" name="Text 2"/>
          <p:cNvSpPr/>
          <p:nvPr/>
        </p:nvSpPr>
        <p:spPr>
          <a:xfrm>
            <a:off x="3098524" y="3067050"/>
            <a:ext cx="2946833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2160"/>
              </a:lnSpc>
              <a:buNone/>
            </a:pPr>
            <a:r>
              <a:rPr lang="en-US" sz="1350" dirty="0">
                <a:solidFill>
                  <a:srgbClr val="5A4F4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من ينظم وقته بشكل صحيح - يشتغل أقل ويكسب أكتر</a:t>
            </a:r>
            <a:endParaRPr lang="en-US" sz="1350" dirty="0"/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7">
    <p:bg>
      <p:bgPr>
        <a:solidFill>
          <a:srgbClr val="FAF8F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09600" y="609600"/>
            <a:ext cx="8083296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3240"/>
              </a:lnSpc>
              <a:buNone/>
            </a:pPr>
            <a:r>
              <a:rPr lang="en-US" sz="2700" b="1" dirty="0">
                <a:solidFill>
                  <a:srgbClr val="D977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المشكلة اللي كل الفريلانسرين فيها</a:t>
            </a:r>
            <a:endParaRPr lang="en-US" sz="2700" dirty="0"/>
          </a:p>
        </p:txBody>
      </p:sp>
      <p:sp>
        <p:nvSpPr>
          <p:cNvPr id="3" name="Text 1"/>
          <p:cNvSpPr/>
          <p:nvPr/>
        </p:nvSpPr>
        <p:spPr>
          <a:xfrm>
            <a:off x="609600" y="1386836"/>
            <a:ext cx="7620000" cy="19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lnSpc>
                <a:spcPts val="2160"/>
              </a:lnSpc>
              <a:buSzPct val="100000"/>
              <a:buChar char="•"/>
            </a:pPr>
            <a:r>
              <a:rPr lang="en-US" sz="1200" dirty="0">
                <a:solidFill>
                  <a:srgbClr val="2C24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ساعات عمل عشوائية - بتشتغل 12 ساعة بدون نظام واضح</a:t>
            </a:r>
            <a:endParaRPr lang="en-US" sz="1200" dirty="0"/>
          </a:p>
          <a:p>
            <a:pPr marL="342900" indent="-342900">
              <a:lnSpc>
                <a:spcPts val="2160"/>
              </a:lnSpc>
              <a:buSzPct val="100000"/>
              <a:buChar char="•"/>
            </a:pPr>
            <a:r>
              <a:rPr lang="en-US" sz="1200" dirty="0">
                <a:solidFill>
                  <a:srgbClr val="2C24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تشتت بين مشاريع كتير - تركيز ضعيف على كل واحد</a:t>
            </a:r>
            <a:endParaRPr lang="en-US" sz="1200" dirty="0"/>
          </a:p>
          <a:p>
            <a:pPr marL="342900" indent="-342900">
              <a:lnSpc>
                <a:spcPts val="2160"/>
              </a:lnSpc>
              <a:buSzPct val="100000"/>
              <a:buChar char="•"/>
            </a:pPr>
            <a:r>
              <a:rPr lang="en-US" sz="1200" dirty="0">
                <a:solidFill>
                  <a:srgbClr val="2C24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ما تعرف متى تتوقف - العمل بينسللك من الوقت</a:t>
            </a:r>
            <a:endParaRPr lang="en-US" sz="1200" dirty="0"/>
          </a:p>
          <a:p>
            <a:pPr marL="342900" indent="-342900">
              <a:lnSpc>
                <a:spcPts val="2160"/>
              </a:lnSpc>
              <a:buSzPct val="100000"/>
              <a:buChar char="•"/>
            </a:pPr>
            <a:r>
              <a:rPr lang="en-US" sz="1200" dirty="0">
                <a:solidFill>
                  <a:srgbClr val="2C24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إرهاق مستمر - الإنتاجية بتقل والأخطاء بتزيد</a:t>
            </a:r>
            <a:endParaRPr lang="en-US" sz="1200" dirty="0"/>
          </a:p>
          <a:p>
            <a:pPr marL="342900" indent="-342900">
              <a:lnSpc>
                <a:spcPts val="2160"/>
              </a:lnSpc>
              <a:buSzPct val="100000"/>
              <a:buChar char="•"/>
            </a:pPr>
            <a:r>
              <a:rPr lang="en-US" sz="1200" dirty="0">
                <a:solidFill>
                  <a:srgbClr val="2C24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ما في وقت للتطور - كل الوقت بتشتغل وما في وقت للتعلم</a:t>
            </a:r>
            <a:endParaRPr lang="en-US" sz="1200" dirty="0"/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8">
    <p:bg>
      <p:bgPr>
        <a:solidFill>
          <a:srgbClr val="FAF8F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09600" y="609600"/>
            <a:ext cx="8083296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3240"/>
              </a:lnSpc>
              <a:buNone/>
            </a:pPr>
            <a:r>
              <a:rPr lang="en-US" sz="2700" b="1" dirty="0">
                <a:solidFill>
                  <a:srgbClr val="D977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نظام الشغل اللي بينجح</a:t>
            </a:r>
            <a:endParaRPr lang="en-US" sz="2700" dirty="0"/>
          </a:p>
        </p:txBody>
      </p:sp>
      <p:sp>
        <p:nvSpPr>
          <p:cNvPr id="3" name="Text 1"/>
          <p:cNvSpPr/>
          <p:nvPr/>
        </p:nvSpPr>
        <p:spPr>
          <a:xfrm>
            <a:off x="609600" y="1386836"/>
            <a:ext cx="7620000" cy="19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lnSpc>
                <a:spcPts val="2160"/>
              </a:lnSpc>
              <a:buSzPct val="100000"/>
              <a:buChar char="•"/>
            </a:pPr>
            <a:r>
              <a:rPr lang="en-US" sz="1200" dirty="0">
                <a:solidFill>
                  <a:srgbClr val="2C24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اعمل ساعات ثابتة - من 9 لـ 5 (أو أي وقت تشوفه مناسب)</a:t>
            </a:r>
            <a:endParaRPr lang="en-US" sz="1200" dirty="0"/>
          </a:p>
          <a:p>
            <a:pPr marL="342900" indent="-342900">
              <a:lnSpc>
                <a:spcPts val="2160"/>
              </a:lnSpc>
              <a:buSzPct val="100000"/>
              <a:buChar char="•"/>
            </a:pPr>
            <a:r>
              <a:rPr lang="en-US" sz="1200" dirty="0">
                <a:solidFill>
                  <a:srgbClr val="2C24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خذ راحة 5 دقايق كل ساعة - وجبة الغداء ساعة كاملة</a:t>
            </a:r>
            <a:endParaRPr lang="en-US" sz="1200" dirty="0"/>
          </a:p>
          <a:p>
            <a:pPr marL="342900" indent="-342900">
              <a:lnSpc>
                <a:spcPts val="2160"/>
              </a:lnSpc>
              <a:buSzPct val="100000"/>
              <a:buChar char="•"/>
            </a:pPr>
            <a:r>
              <a:rPr lang="en-US" sz="1200" dirty="0">
                <a:solidFill>
                  <a:srgbClr val="2C24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ما تشتغل الليل - إلا لو حالة طوارئ فقط - نومك مهم جداً</a:t>
            </a:r>
            <a:endParaRPr lang="en-US" sz="1200" dirty="0"/>
          </a:p>
          <a:p>
            <a:pPr marL="342900" indent="-342900">
              <a:lnSpc>
                <a:spcPts val="2160"/>
              </a:lnSpc>
              <a:buSzPct val="100000"/>
              <a:buChar char="•"/>
            </a:pPr>
            <a:r>
              <a:rPr lang="en-US" sz="1200" dirty="0">
                <a:solidFill>
                  <a:srgbClr val="2C24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يوم واحد راحة تماماً في الأسبوع - الجمعة مثلاً ما فيها شغل إطلاقاً</a:t>
            </a:r>
            <a:endParaRPr lang="en-US" sz="1200" dirty="0"/>
          </a:p>
          <a:p>
            <a:pPr marL="342900" indent="-342900">
              <a:lnSpc>
                <a:spcPts val="2160"/>
              </a:lnSpc>
              <a:buSzPct val="100000"/>
              <a:buChar char="•"/>
            </a:pPr>
            <a:r>
              <a:rPr lang="en-US" sz="1200" dirty="0">
                <a:solidFill>
                  <a:srgbClr val="2C24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25-30 ساعة شغل فعلي = 3000-6000 دولار شهري - ما بتحتاج تشتغل أكتر</a:t>
            </a:r>
            <a:endParaRPr lang="en-US" sz="1200" dirty="0"/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9">
    <p:bg>
      <p:bgPr>
        <a:solidFill>
          <a:srgbClr val="FAF8F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09600" y="609600"/>
            <a:ext cx="8083296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3240"/>
              </a:lnSpc>
              <a:buNone/>
            </a:pPr>
            <a:r>
              <a:rPr lang="en-US" sz="2700" b="1" dirty="0">
                <a:solidFill>
                  <a:srgbClr val="D977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كيف تنظم يومك</a:t>
            </a:r>
            <a:endParaRPr lang="en-US" sz="2700" dirty="0"/>
          </a:p>
        </p:txBody>
      </p:sp>
      <p:sp>
        <p:nvSpPr>
          <p:cNvPr id="3" name="Text 1"/>
          <p:cNvSpPr/>
          <p:nvPr/>
        </p:nvSpPr>
        <p:spPr>
          <a:xfrm>
            <a:off x="609600" y="1386836"/>
            <a:ext cx="7620000" cy="19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lnSpc>
                <a:spcPts val="2160"/>
              </a:lnSpc>
              <a:buSzPct val="100000"/>
              <a:buChar char="•"/>
            </a:pPr>
            <a:r>
              <a:rPr lang="en-US" sz="1200" dirty="0">
                <a:solidFill>
                  <a:srgbClr val="2C24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اكتب 3-5 مهام بس كل صباح - ما تكتب أكتر لأنك ما بتقدر تنهيها</a:t>
            </a:r>
            <a:endParaRPr lang="en-US" sz="1200" dirty="0"/>
          </a:p>
          <a:p>
            <a:pPr marL="342900" indent="-342900">
              <a:lnSpc>
                <a:spcPts val="2160"/>
              </a:lnSpc>
              <a:buSzPct val="100000"/>
              <a:buChar char="•"/>
            </a:pPr>
            <a:r>
              <a:rPr lang="en-US" sz="1200" dirty="0">
                <a:solidFill>
                  <a:srgbClr val="2C24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20% من المهام بتعطيك 80% من النتايج - ركز على هذي الحاجات</a:t>
            </a:r>
            <a:endParaRPr lang="en-US" sz="1200" dirty="0"/>
          </a:p>
          <a:p>
            <a:pPr marL="342900" indent="-342900">
              <a:lnSpc>
                <a:spcPts val="2160"/>
              </a:lnSpc>
              <a:buSzPct val="100000"/>
              <a:buChar char="•"/>
            </a:pPr>
            <a:r>
              <a:rPr lang="en-US" sz="1200" dirty="0">
                <a:solidFill>
                  <a:srgbClr val="2C24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إضافة حد أمان - لو الموعد الخميس، شتغل بأنه الأربعاء آخر يوم</a:t>
            </a:r>
            <a:endParaRPr lang="en-US" sz="1200" dirty="0"/>
          </a:p>
          <a:p>
            <a:pPr marL="342900" indent="-342900">
              <a:lnSpc>
                <a:spcPts val="2160"/>
              </a:lnSpc>
              <a:buSzPct val="100000"/>
              <a:buChar char="•"/>
            </a:pPr>
            <a:r>
              <a:rPr lang="en-US" sz="1200" dirty="0">
                <a:solidFill>
                  <a:srgbClr val="2C24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مشروع واحد في الوقت - ركزة كاملة عليه قبل لا تمشي لثاني</a:t>
            </a:r>
            <a:endParaRPr lang="en-US" sz="1200" dirty="0"/>
          </a:p>
          <a:p>
            <a:pPr marL="342900" indent="-342900">
              <a:lnSpc>
                <a:spcPts val="2160"/>
              </a:lnSpc>
              <a:buSzPct val="100000"/>
              <a:buChar char="•"/>
            </a:pPr>
            <a:r>
              <a:rPr lang="en-US" sz="1200" dirty="0">
                <a:solidFill>
                  <a:srgbClr val="2C24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استعمل أداة لتتبع الوقت - عشان تعرف فين بيروح وقتك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8F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09600" y="1386841"/>
            <a:ext cx="7924800" cy="1531620"/>
          </a:xfrm>
          <a:prstGeom prst="roundRect">
            <a:avLst>
              <a:gd name="adj" fmla="val 23881"/>
            </a:avLst>
          </a:prstGeom>
          <a:solidFill>
            <a:srgbClr val="FFFFFF"/>
          </a:solidFill>
          <a:ln/>
          <a:effectLst>
            <a:outerShdw sx="100000" sy="100000" kx="0" ky="0" algn="bl" rotWithShape="0" blurRad="76200" dist="19050" dir="5400000">
              <a:srgbClr val="000000">
                <a:alpha val="8000"/>
              </a:srgbClr>
            </a:outerShdw>
          </a:effectLst>
        </p:spPr>
        <p:txBody>
          <a:bodyPr wrap="none" lIns="0" tIns="0" rIns="0" bIns="0" rtlCol="0" anchor="ctr">
            <a:normAutofit/>
          </a:bodyPr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3" name="Text 1"/>
          <p:cNvSpPr/>
          <p:nvPr/>
        </p:nvSpPr>
        <p:spPr>
          <a:xfrm>
            <a:off x="609600" y="3070861"/>
            <a:ext cx="7924800" cy="1257300"/>
          </a:xfrm>
          <a:prstGeom prst="roundRect">
            <a:avLst>
              <a:gd name="adj" fmla="val 29091"/>
            </a:avLst>
          </a:prstGeom>
          <a:solidFill>
            <a:srgbClr val="FFFFFF"/>
          </a:solidFill>
          <a:ln/>
          <a:effectLst>
            <a:outerShdw sx="100000" sy="100000" kx="0" ky="0" algn="bl" rotWithShape="0" blurRad="76200" dist="19050" dir="5400000">
              <a:srgbClr val="000000">
                <a:alpha val="8000"/>
              </a:srgbClr>
            </a:outerShdw>
          </a:effectLst>
        </p:spPr>
        <p:txBody>
          <a:bodyPr wrap="none" lIns="0" tIns="0" rIns="0" bIns="0" rtlCol="0" anchor="ctr">
            <a:normAutofit/>
          </a:bodyPr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4" name="Text 2"/>
          <p:cNvSpPr/>
          <p:nvPr/>
        </p:nvSpPr>
        <p:spPr>
          <a:xfrm>
            <a:off x="609600" y="609600"/>
            <a:ext cx="8083296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3240"/>
              </a:lnSpc>
              <a:buNone/>
            </a:pPr>
            <a:r>
              <a:rPr lang="en-US" sz="2700" b="1" dirty="0">
                <a:solidFill>
                  <a:srgbClr val="D977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فين لاقي عملاء؟</a:t>
            </a:r>
            <a:endParaRPr lang="en-US" sz="2700" dirty="0"/>
          </a:p>
        </p:txBody>
      </p:sp>
      <p:sp>
        <p:nvSpPr>
          <p:cNvPr id="5" name="Text 3"/>
          <p:cNvSpPr/>
          <p:nvPr/>
        </p:nvSpPr>
        <p:spPr>
          <a:xfrm>
            <a:off x="838200" y="1615441"/>
            <a:ext cx="7578090" cy="259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1620"/>
              </a:lnSpc>
              <a:buNone/>
            </a:pPr>
            <a:r>
              <a:rPr lang="en-US" sz="1800" b="1" dirty="0">
                <a:solidFill>
                  <a:srgbClr val="B4530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خمسات</a:t>
            </a:r>
            <a:endParaRPr lang="en-US" sz="1800" dirty="0"/>
          </a:p>
        </p:txBody>
      </p:sp>
      <p:sp>
        <p:nvSpPr>
          <p:cNvPr id="6" name="Text 4"/>
          <p:cNvSpPr/>
          <p:nvPr/>
        </p:nvSpPr>
        <p:spPr>
          <a:xfrm>
            <a:off x="838200" y="2026920"/>
            <a:ext cx="74295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2160"/>
              </a:lnSpc>
              <a:buNone/>
            </a:pPr>
            <a:r>
              <a:rPr lang="en-US" sz="1350" dirty="0">
                <a:solidFill>
                  <a:srgbClr val="5A4F4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المنصة الأسهل للبدء. أنت تحدد السعر والعميل قابل أو رافض - ما في مفاوضات طويلة مرهقة. المشكلة: الأسعار أقل من المنصات الأجنبية.</a:t>
            </a:r>
            <a:endParaRPr lang="en-US" sz="1350" dirty="0"/>
          </a:p>
        </p:txBody>
      </p:sp>
      <p:sp>
        <p:nvSpPr>
          <p:cNvPr id="7" name="Text 5"/>
          <p:cNvSpPr/>
          <p:nvPr/>
        </p:nvSpPr>
        <p:spPr>
          <a:xfrm>
            <a:off x="838200" y="3299461"/>
            <a:ext cx="7578090" cy="259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1620"/>
              </a:lnSpc>
              <a:buNone/>
            </a:pPr>
            <a:r>
              <a:rPr lang="en-US" sz="1800" b="1" dirty="0">
                <a:solidFill>
                  <a:srgbClr val="B4530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مستقل</a:t>
            </a:r>
            <a:endParaRPr lang="en-US" sz="1800" dirty="0"/>
          </a:p>
        </p:txBody>
      </p:sp>
      <p:sp>
        <p:nvSpPr>
          <p:cNvPr id="8" name="Text 6"/>
          <p:cNvSpPr/>
          <p:nvPr/>
        </p:nvSpPr>
        <p:spPr>
          <a:xfrm>
            <a:off x="838200" y="3710941"/>
            <a:ext cx="757809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2160"/>
              </a:lnSpc>
              <a:buNone/>
            </a:pPr>
            <a:r>
              <a:rPr lang="en-US" sz="1350" dirty="0">
                <a:solidFill>
                  <a:srgbClr val="5A4F4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للمشاريع الأكبر والأعقد. تقدر تفاوض وتطلع أسعار أعلى. العملاء هنا عادة يكونوا أكثر احترافية وجدية.</a:t>
            </a:r>
            <a:endParaRPr lang="en-US" sz="1350" dirty="0"/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0">
    <p:bg>
      <p:bgPr>
        <a:solidFill>
          <a:srgbClr val="FAF8F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09600" y="609600"/>
            <a:ext cx="8083296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3240"/>
              </a:lnSpc>
              <a:buNone/>
            </a:pPr>
            <a:r>
              <a:rPr lang="en-US" sz="2700" b="1" dirty="0">
                <a:solidFill>
                  <a:srgbClr val="D977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أدوات إدارة الوقت البسيطة</a:t>
            </a:r>
            <a:endParaRPr lang="en-US" sz="2700" dirty="0"/>
          </a:p>
        </p:txBody>
      </p:sp>
      <p:sp>
        <p:nvSpPr>
          <p:cNvPr id="3" name="Text 1"/>
          <p:cNvSpPr/>
          <p:nvPr/>
        </p:nvSpPr>
        <p:spPr>
          <a:xfrm>
            <a:off x="609600" y="1386836"/>
            <a:ext cx="7620000" cy="15544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lnSpc>
                <a:spcPts val="2160"/>
              </a:lnSpc>
              <a:buSzPct val="100000"/>
              <a:buChar char="•"/>
            </a:pPr>
            <a:r>
              <a:rPr lang="en-US" sz="1200" b="1" dirty="0">
                <a:solidFill>
                  <a:srgbClr val="5A4F4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التقويم:</a:t>
            </a:r>
            <a:pPr indent="0" marL="0">
              <a:lnSpc>
                <a:spcPts val="2160"/>
              </a:lnSpc>
              <a:buNone/>
            </a:pPr>
            <a:r>
              <a:rPr lang="en-US" sz="1200" dirty="0">
                <a:solidFill>
                  <a:srgbClr val="2C24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أي تقويم - استخدمه لتحديد المواعيد النهائية</a:t>
            </a:r>
            <a:endParaRPr lang="en-US" sz="1200" dirty="0"/>
          </a:p>
          <a:p>
            <a:pPr marL="342900" indent="-342900">
              <a:lnSpc>
                <a:spcPts val="2160"/>
              </a:lnSpc>
              <a:buSzPct val="100000"/>
              <a:buChar char="•"/>
            </a:pPr>
            <a:r>
              <a:rPr lang="en-US" sz="1200" b="1" dirty="0">
                <a:solidFill>
                  <a:srgbClr val="5A4F4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قائمة على الورق:</a:t>
            </a:r>
            <a:pPr indent="0" marL="0">
              <a:lnSpc>
                <a:spcPts val="2160"/>
              </a:lnSpc>
              <a:buNone/>
            </a:pPr>
            <a:r>
              <a:rPr lang="en-US" sz="1200" dirty="0">
                <a:solidFill>
                  <a:srgbClr val="2C24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اكتب مهام اليوم على ورقة وشطب الخاص</a:t>
            </a:r>
            <a:endParaRPr lang="en-US" sz="1200" dirty="0"/>
          </a:p>
          <a:p>
            <a:pPr marL="342900" indent="-342900">
              <a:lnSpc>
                <a:spcPts val="2160"/>
              </a:lnSpc>
              <a:buSzPct val="100000"/>
              <a:buChar char="•"/>
            </a:pPr>
            <a:r>
              <a:rPr lang="en-US" sz="1200" b="1" dirty="0">
                <a:solidFill>
                  <a:srgbClr val="5A4F4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ساعة توقيت:</a:t>
            </a:r>
            <a:pPr indent="0" marL="0">
              <a:lnSpc>
                <a:spcPts val="2160"/>
              </a:lnSpc>
              <a:buNone/>
            </a:pPr>
            <a:r>
              <a:rPr lang="en-US" sz="1200" dirty="0">
                <a:solidFill>
                  <a:srgbClr val="2C24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استخدم تقنية 25 دقيقة عمل + 5 راحة</a:t>
            </a:r>
            <a:endParaRPr lang="en-US" sz="1200" dirty="0"/>
          </a:p>
          <a:p>
            <a:pPr marL="342900" indent="-342900">
              <a:lnSpc>
                <a:spcPts val="2160"/>
              </a:lnSpc>
              <a:buSzPct val="100000"/>
              <a:buChar char="•"/>
            </a:pPr>
            <a:r>
              <a:rPr lang="en-US" sz="1200" b="1" dirty="0">
                <a:solidFill>
                  <a:srgbClr val="5A4F4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ملف بسيط:</a:t>
            </a:r>
            <a:pPr indent="0" marL="0">
              <a:lnSpc>
                <a:spcPts val="2160"/>
              </a:lnSpc>
              <a:buNone/>
            </a:pPr>
            <a:r>
              <a:rPr lang="en-US" sz="1200" dirty="0">
                <a:solidFill>
                  <a:srgbClr val="2C24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احفظ المشاريع السابقة والدروس المستفادة</a:t>
            </a:r>
            <a:endParaRPr lang="en-US" sz="1200" dirty="0"/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1">
    <p:bg>
      <p:bgPr>
        <a:solidFill>
          <a:srgbClr val="FAF8F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09600" y="609600"/>
            <a:ext cx="8083296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3240"/>
              </a:lnSpc>
              <a:buNone/>
            </a:pPr>
            <a:r>
              <a:rPr lang="en-US" sz="2700" b="1" dirty="0">
                <a:solidFill>
                  <a:srgbClr val="D977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كيف تدخل حالة التركيز الكامل</a:t>
            </a:r>
            <a:endParaRPr lang="en-US" sz="2700" dirty="0"/>
          </a:p>
        </p:txBody>
      </p:sp>
      <p:sp>
        <p:nvSpPr>
          <p:cNvPr id="3" name="Text 1"/>
          <p:cNvSpPr/>
          <p:nvPr/>
        </p:nvSpPr>
        <p:spPr>
          <a:xfrm>
            <a:off x="609600" y="1386836"/>
            <a:ext cx="7620000" cy="19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lnSpc>
                <a:spcPts val="2160"/>
              </a:lnSpc>
              <a:buSzPct val="100000"/>
              <a:buChar char="•"/>
            </a:pPr>
            <a:r>
              <a:rPr lang="en-US" sz="1200" dirty="0">
                <a:solidFill>
                  <a:srgbClr val="2C24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إيقاف كل الإشعارات - الهاتف صامت تماماً - ما حد يوصل إليك</a:t>
            </a:r>
            <a:endParaRPr lang="en-US" sz="1200" dirty="0"/>
          </a:p>
          <a:p>
            <a:pPr marL="342900" indent="-342900">
              <a:lnSpc>
                <a:spcPts val="2160"/>
              </a:lnSpc>
              <a:buSzPct val="100000"/>
              <a:buChar char="•"/>
            </a:pPr>
            <a:r>
              <a:rPr lang="en-US" sz="1200" dirty="0">
                <a:solidFill>
                  <a:srgbClr val="2C24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موسيقى هادئة أو صمت تام - حسب اللي بيناسبك</a:t>
            </a:r>
            <a:endParaRPr lang="en-US" sz="1200" dirty="0"/>
          </a:p>
          <a:p>
            <a:pPr marL="342900" indent="-342900">
              <a:lnSpc>
                <a:spcPts val="2160"/>
              </a:lnSpc>
              <a:buSzPct val="100000"/>
              <a:buChar char="•"/>
            </a:pPr>
            <a:r>
              <a:rPr lang="en-US" sz="1200" dirty="0">
                <a:solidFill>
                  <a:srgbClr val="2C24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كل 90 دقيقة بتقدر تركز تركيز عالي - بعدها خذ راحة</a:t>
            </a:r>
            <a:endParaRPr lang="en-US" sz="1200" dirty="0"/>
          </a:p>
          <a:p>
            <a:pPr marL="342900" indent="-342900">
              <a:lnSpc>
                <a:spcPts val="2160"/>
              </a:lnSpc>
              <a:buSzPct val="100000"/>
              <a:buChar char="•"/>
            </a:pPr>
            <a:r>
              <a:rPr lang="en-US" sz="1200" dirty="0">
                <a:solidFill>
                  <a:srgbClr val="2C24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اعرف بالضبط إيش اللي بتعمل قبل لا تبدأ - ما تشوف إيش في الطريق</a:t>
            </a:r>
            <a:endParaRPr lang="en-US" sz="1200" dirty="0"/>
          </a:p>
          <a:p>
            <a:pPr marL="342900" indent="-342900">
              <a:lnSpc>
                <a:spcPts val="2160"/>
              </a:lnSpc>
              <a:buSzPct val="100000"/>
              <a:buChar char="•"/>
            </a:pPr>
            <a:r>
              <a:rPr lang="en-US" sz="1200" dirty="0">
                <a:solidFill>
                  <a:srgbClr val="2C24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تخيل نفسك انتهيت الشغل بنجاح - هذا بيطلعك نص الطريق</a:t>
            </a:r>
            <a:endParaRPr lang="en-US" sz="1200" dirty="0"/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2">
    <p:bg>
      <p:bgPr>
        <a:solidFill>
          <a:srgbClr val="FAF8F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09600" y="609600"/>
            <a:ext cx="8083296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3240"/>
              </a:lnSpc>
              <a:buNone/>
            </a:pPr>
            <a:r>
              <a:rPr lang="en-US" sz="2700" b="1" dirty="0">
                <a:solidFill>
                  <a:srgbClr val="D977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التوازن بين العمل والحياة</a:t>
            </a:r>
            <a:endParaRPr lang="en-US" sz="2700" dirty="0"/>
          </a:p>
        </p:txBody>
      </p:sp>
      <p:sp>
        <p:nvSpPr>
          <p:cNvPr id="3" name="Text 1"/>
          <p:cNvSpPr/>
          <p:nvPr/>
        </p:nvSpPr>
        <p:spPr>
          <a:xfrm>
            <a:off x="609600" y="1386836"/>
            <a:ext cx="7620000" cy="19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lnSpc>
                <a:spcPts val="2160"/>
              </a:lnSpc>
              <a:buSzPct val="100000"/>
              <a:buChar char="•"/>
            </a:pPr>
            <a:r>
              <a:rPr lang="en-US" sz="1200" b="1" dirty="0">
                <a:solidFill>
                  <a:srgbClr val="5A4F4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الفصل الواضح:</a:t>
            </a:r>
            <a:pPr indent="0" marL="0">
              <a:lnSpc>
                <a:spcPts val="2160"/>
              </a:lnSpc>
              <a:buNone/>
            </a:pPr>
            <a:r>
              <a:rPr lang="en-US" sz="1200" dirty="0">
                <a:solidFill>
                  <a:srgbClr val="2C24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مكان عمل منفصل عن مكان الراحة (مكتب، لا سرير)</a:t>
            </a:r>
            <a:endParaRPr lang="en-US" sz="1200" dirty="0"/>
          </a:p>
          <a:p>
            <a:pPr marL="342900" indent="-342900">
              <a:lnSpc>
                <a:spcPts val="2160"/>
              </a:lnSpc>
              <a:buSzPct val="100000"/>
              <a:buChar char="•"/>
            </a:pPr>
            <a:r>
              <a:rPr lang="en-US" sz="1200" b="1" dirty="0">
                <a:solidFill>
                  <a:srgbClr val="5A4F4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ملابس العمل:</a:t>
            </a:r>
            <a:pPr indent="0" marL="0">
              <a:lnSpc>
                <a:spcPts val="2160"/>
              </a:lnSpc>
              <a:buNone/>
            </a:pPr>
            <a:r>
              <a:rPr lang="en-US" sz="1200" dirty="0">
                <a:solidFill>
                  <a:srgbClr val="2C24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البس ملابس حقيقية وليس بيجامة، حتى في البيت</a:t>
            </a:r>
            <a:endParaRPr lang="en-US" sz="1200" dirty="0"/>
          </a:p>
          <a:p>
            <a:pPr marL="342900" indent="-342900">
              <a:lnSpc>
                <a:spcPts val="2160"/>
              </a:lnSpc>
              <a:buSzPct val="100000"/>
              <a:buChar char="•"/>
            </a:pPr>
            <a:r>
              <a:rPr lang="en-US" sz="1200" b="1" dirty="0">
                <a:solidFill>
                  <a:srgbClr val="5A4F4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النشاط البدني:</a:t>
            </a:r>
            <a:pPr indent="0" marL="0">
              <a:lnSpc>
                <a:spcPts val="2160"/>
              </a:lnSpc>
              <a:buNone/>
            </a:pPr>
            <a:r>
              <a:rPr lang="en-US" sz="1200" dirty="0">
                <a:solidFill>
                  <a:srgbClr val="2C24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نصف ساعة تمرين يومياً تزيد الإنتاجية بـ 30%</a:t>
            </a:r>
            <a:endParaRPr lang="en-US" sz="1200" dirty="0"/>
          </a:p>
          <a:p>
            <a:pPr marL="342900" indent="-342900">
              <a:lnSpc>
                <a:spcPts val="2160"/>
              </a:lnSpc>
              <a:buSzPct val="100000"/>
              <a:buChar char="•"/>
            </a:pPr>
            <a:r>
              <a:rPr lang="en-US" sz="1200" b="1" dirty="0">
                <a:solidFill>
                  <a:srgbClr val="5A4F4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الحياة الاجتماعية:</a:t>
            </a:r>
            <a:pPr indent="0" marL="0">
              <a:lnSpc>
                <a:spcPts val="2160"/>
              </a:lnSpc>
              <a:buNone/>
            </a:pPr>
            <a:r>
              <a:rPr lang="en-US" sz="1200" dirty="0">
                <a:solidFill>
                  <a:srgbClr val="2C24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حافظ على علاقاتك، لا تصبح عبداً للعمل</a:t>
            </a:r>
            <a:endParaRPr lang="en-US" sz="1200" dirty="0"/>
          </a:p>
          <a:p>
            <a:pPr marL="342900" indent="-342900">
              <a:lnSpc>
                <a:spcPts val="2160"/>
              </a:lnSpc>
              <a:buSzPct val="100000"/>
              <a:buChar char="•"/>
            </a:pPr>
            <a:r>
              <a:rPr lang="en-US" sz="1200" b="1" dirty="0">
                <a:solidFill>
                  <a:srgbClr val="5A4F4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المهارات الأخرى:</a:t>
            </a:r>
            <a:pPr indent="0" marL="0">
              <a:lnSpc>
                <a:spcPts val="2160"/>
              </a:lnSpc>
              <a:buNone/>
            </a:pPr>
            <a:r>
              <a:rPr lang="en-US" sz="1200" dirty="0">
                <a:solidFill>
                  <a:srgbClr val="2C24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اقضِ ساعة أسبوعياً في تعلم شيء خارج مجالك</a:t>
            </a:r>
            <a:endParaRPr lang="en-US" sz="1200" dirty="0"/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3">
    <p:bg>
      <p:bgPr>
        <a:solidFill>
          <a:srgbClr val="FAF8F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09600" y="609600"/>
            <a:ext cx="8083296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3240"/>
              </a:lnSpc>
              <a:buNone/>
            </a:pPr>
            <a:r>
              <a:rPr lang="en-US" sz="2700" b="1" dirty="0">
                <a:solidFill>
                  <a:srgbClr val="D977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الخلاصة: اليوم الخامس</a:t>
            </a:r>
            <a:endParaRPr lang="en-US" sz="2700" dirty="0"/>
          </a:p>
        </p:txBody>
      </p:sp>
      <p:sp>
        <p:nvSpPr>
          <p:cNvPr id="3" name="Text 1"/>
          <p:cNvSpPr/>
          <p:nvPr/>
        </p:nvSpPr>
        <p:spPr>
          <a:xfrm>
            <a:off x="609600" y="1386836"/>
            <a:ext cx="7620000" cy="15544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lnSpc>
                <a:spcPts val="2160"/>
              </a:lnSpc>
              <a:buSzPct val="100000"/>
              <a:buChar char="•"/>
            </a:pPr>
            <a:r>
              <a:rPr lang="en-US" sz="1200" dirty="0">
                <a:solidFill>
                  <a:srgbClr val="2C24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وقتك هو أثمن موردك - احرص عليه</a:t>
            </a:r>
            <a:endParaRPr lang="en-US" sz="1200" dirty="0"/>
          </a:p>
          <a:p>
            <a:pPr marL="342900" indent="-342900">
              <a:lnSpc>
                <a:spcPts val="2160"/>
              </a:lnSpc>
              <a:buSzPct val="100000"/>
              <a:buChar char="•"/>
            </a:pPr>
            <a:r>
              <a:rPr lang="en-US" sz="1200" dirty="0">
                <a:solidFill>
                  <a:srgbClr val="2C24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تنظيم بسيط يفوق العمل العشوائي بـ 10 أضعاف</a:t>
            </a:r>
            <a:endParaRPr lang="en-US" sz="1200" dirty="0"/>
          </a:p>
          <a:p>
            <a:pPr marL="342900" indent="-342900">
              <a:lnSpc>
                <a:spcPts val="2160"/>
              </a:lnSpc>
              <a:buSzPct val="100000"/>
              <a:buChar char="•"/>
            </a:pPr>
            <a:r>
              <a:rPr lang="en-US" sz="1200" dirty="0">
                <a:solidFill>
                  <a:srgbClr val="2C24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الراحة والصحة أهم من ساعات العمل الإضافية</a:t>
            </a:r>
            <a:endParaRPr lang="en-US" sz="1200" dirty="0"/>
          </a:p>
          <a:p>
            <a:pPr marL="342900" indent="-342900">
              <a:lnSpc>
                <a:spcPts val="2160"/>
              </a:lnSpc>
              <a:buSzPct val="100000"/>
              <a:buChar char="•"/>
            </a:pPr>
            <a:r>
              <a:rPr lang="en-US" sz="1200" dirty="0">
                <a:solidFill>
                  <a:srgbClr val="2C24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التوازن يعطيك إنتاجية مستدامة على المدى الطويل</a:t>
            </a:r>
            <a:endParaRPr lang="en-US" sz="1200" dirty="0"/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4">
    <p:bg>
      <p:bgPr>
        <a:solidFill>
          <a:srgbClr val="FAF8F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3477792" y="1988827"/>
            <a:ext cx="2188416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3240"/>
              </a:lnSpc>
              <a:buNone/>
            </a:pPr>
            <a:r>
              <a:rPr lang="en-US" sz="2700" b="1" dirty="0">
                <a:solidFill>
                  <a:srgbClr val="D977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نهاية اليوم الخامس</a:t>
            </a:r>
            <a:endParaRPr lang="en-US" sz="2700" dirty="0"/>
          </a:p>
        </p:txBody>
      </p:sp>
      <p:sp>
        <p:nvSpPr>
          <p:cNvPr id="3" name="Text 1"/>
          <p:cNvSpPr/>
          <p:nvPr/>
        </p:nvSpPr>
        <p:spPr>
          <a:xfrm>
            <a:off x="3665181" y="2766064"/>
            <a:ext cx="18135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2160"/>
              </a:lnSpc>
              <a:buNone/>
            </a:pPr>
            <a:r>
              <a:rPr lang="en-US" sz="1350" dirty="0">
                <a:solidFill>
                  <a:srgbClr val="5A4F4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غداً: بناء الشهرة والتسويق الذاتي</a:t>
            </a:r>
            <a:endParaRPr lang="en-US" sz="1350" dirty="0"/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5">
    <p:bg>
      <p:bgPr>
        <a:solidFill>
          <a:srgbClr val="FAF8F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3304613" y="1687841"/>
            <a:ext cx="2534774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5400"/>
              </a:lnSpc>
              <a:buNone/>
            </a:pPr>
            <a:r>
              <a:rPr lang="en-US" sz="4500" b="1" dirty="0">
                <a:solidFill>
                  <a:srgbClr val="2C24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اليوم السادس</a:t>
            </a:r>
            <a:endParaRPr lang="en-US" sz="4500" dirty="0"/>
          </a:p>
        </p:txBody>
      </p:sp>
      <p:sp>
        <p:nvSpPr>
          <p:cNvPr id="3" name="Text 1"/>
          <p:cNvSpPr/>
          <p:nvPr/>
        </p:nvSpPr>
        <p:spPr>
          <a:xfrm>
            <a:off x="3930534" y="2373641"/>
            <a:ext cx="128293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2160"/>
              </a:lnSpc>
              <a:buNone/>
            </a:pPr>
            <a:r>
              <a:rPr lang="en-US" sz="1350" dirty="0">
                <a:solidFill>
                  <a:srgbClr val="5A4F4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الشهرة والتسويق الذاتي</a:t>
            </a:r>
            <a:endParaRPr lang="en-US" sz="1350" dirty="0"/>
          </a:p>
        </p:txBody>
      </p:sp>
      <p:sp>
        <p:nvSpPr>
          <p:cNvPr id="4" name="Text 2"/>
          <p:cNvSpPr/>
          <p:nvPr/>
        </p:nvSpPr>
        <p:spPr>
          <a:xfrm>
            <a:off x="3176491" y="3067050"/>
            <a:ext cx="2790899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2160"/>
              </a:lnSpc>
              <a:buNone/>
            </a:pPr>
            <a:r>
              <a:rPr lang="en-US" sz="1350" dirty="0">
                <a:solidFill>
                  <a:srgbClr val="5A4F4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لما تصير معروف - العملاء هم اللي يدورون عليك</a:t>
            </a:r>
            <a:endParaRPr lang="en-US" sz="1350" dirty="0"/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6">
    <p:bg>
      <p:bgPr>
        <a:solidFill>
          <a:srgbClr val="FAF8F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09600" y="609600"/>
            <a:ext cx="8083296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3240"/>
              </a:lnSpc>
              <a:buNone/>
            </a:pPr>
            <a:r>
              <a:rPr lang="en-US" sz="2700" b="1" dirty="0">
                <a:solidFill>
                  <a:srgbClr val="D977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ليش الشهرة مهمة</a:t>
            </a:r>
            <a:endParaRPr lang="en-US" sz="2700" dirty="0"/>
          </a:p>
        </p:txBody>
      </p:sp>
      <p:sp>
        <p:nvSpPr>
          <p:cNvPr id="3" name="Text 1"/>
          <p:cNvSpPr/>
          <p:nvPr/>
        </p:nvSpPr>
        <p:spPr>
          <a:xfrm>
            <a:off x="609600" y="1386836"/>
            <a:ext cx="7620000" cy="19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lnSpc>
                <a:spcPts val="2160"/>
              </a:lnSpc>
              <a:buSzPct val="100000"/>
              <a:buChar char="•"/>
            </a:pPr>
            <a:r>
              <a:rPr lang="en-US" sz="1200" dirty="0">
                <a:solidFill>
                  <a:srgbClr val="2C24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العميل الجيد بيدور عليك من نفسه - ما بتحتاج تعرض</a:t>
            </a:r>
            <a:endParaRPr lang="en-US" sz="1200" dirty="0"/>
          </a:p>
          <a:p>
            <a:pPr marL="342900" indent="-342900">
              <a:lnSpc>
                <a:spcPts val="2160"/>
              </a:lnSpc>
              <a:buSzPct val="100000"/>
              <a:buChar char="•"/>
            </a:pPr>
            <a:r>
              <a:rPr lang="en-US" sz="1200" dirty="0">
                <a:solidFill>
                  <a:srgbClr val="2C24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بتقدر ترفع السعر - ما حد بيقول "أخفض شوية"</a:t>
            </a:r>
            <a:endParaRPr lang="en-US" sz="1200" dirty="0"/>
          </a:p>
          <a:p>
            <a:pPr marL="342900" indent="-342900">
              <a:lnSpc>
                <a:spcPts val="2160"/>
              </a:lnSpc>
              <a:buSzPct val="100000"/>
              <a:buChar char="•"/>
            </a:pPr>
            <a:r>
              <a:rPr lang="en-US" sz="1200" dirty="0">
                <a:solidFill>
                  <a:srgbClr val="2C24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الزبائن الكويسين بيجون إليك - أنت ما تروح إليهم</a:t>
            </a:r>
            <a:endParaRPr lang="en-US" sz="1200" dirty="0"/>
          </a:p>
          <a:p>
            <a:pPr marL="342900" indent="-342900">
              <a:lnSpc>
                <a:spcPts val="2160"/>
              </a:lnSpc>
              <a:buSzPct val="100000"/>
              <a:buChar char="•"/>
            </a:pPr>
            <a:r>
              <a:rPr lang="en-US" sz="1200" dirty="0">
                <a:solidFill>
                  <a:srgbClr val="2C24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السمعة الحلوة = إعلان مجاني دائم بدون كلفة</a:t>
            </a:r>
            <a:endParaRPr lang="en-US" sz="1200" dirty="0"/>
          </a:p>
          <a:p>
            <a:pPr marL="342900" indent="-342900">
              <a:lnSpc>
                <a:spcPts val="2160"/>
              </a:lnSpc>
              <a:buSzPct val="100000"/>
              <a:buChar char="•"/>
            </a:pPr>
            <a:r>
              <a:rPr lang="en-US" sz="1200" dirty="0">
                <a:solidFill>
                  <a:srgbClr val="2C24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بتفتح أبواب جديدة كتير خارج المنصات</a:t>
            </a:r>
            <a:endParaRPr lang="en-US" sz="1200" dirty="0"/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7">
    <p:bg>
      <p:bgPr>
        <a:solidFill>
          <a:srgbClr val="FAF8F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09600" y="609600"/>
            <a:ext cx="8083296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3240"/>
              </a:lnSpc>
              <a:buNone/>
            </a:pPr>
            <a:r>
              <a:rPr lang="en-US" sz="2700" b="1" dirty="0">
                <a:solidFill>
                  <a:srgbClr val="D977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الطرق اللي بتبنيك سمعة</a:t>
            </a:r>
            <a:endParaRPr lang="en-US" sz="2700" dirty="0"/>
          </a:p>
        </p:txBody>
      </p:sp>
      <p:sp>
        <p:nvSpPr>
          <p:cNvPr id="3" name="Text 1"/>
          <p:cNvSpPr/>
          <p:nvPr/>
        </p:nvSpPr>
        <p:spPr>
          <a:xfrm>
            <a:off x="609600" y="1386836"/>
            <a:ext cx="7620000" cy="19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lnSpc>
                <a:spcPts val="2160"/>
              </a:lnSpc>
              <a:buSzPct val="100000"/>
              <a:buChar char="•"/>
            </a:pPr>
            <a:r>
              <a:rPr lang="en-US" sz="1200" dirty="0">
                <a:solidFill>
                  <a:srgbClr val="2C24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فيسبوك والإنستجرام واللينكد إن - حسب مجالك كان من مهم أكتر</a:t>
            </a:r>
            <a:endParaRPr lang="en-US" sz="1200" dirty="0"/>
          </a:p>
          <a:p>
            <a:pPr marL="342900" indent="-342900">
              <a:lnSpc>
                <a:spcPts val="2160"/>
              </a:lnSpc>
              <a:buSzPct val="100000"/>
              <a:buChar char="•"/>
            </a:pPr>
            <a:r>
              <a:rPr lang="en-US" sz="1200" dirty="0">
                <a:solidFill>
                  <a:srgbClr val="2C24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مدونة شخصية - مقالات تعليمية في تخصصك</a:t>
            </a:r>
            <a:endParaRPr lang="en-US" sz="1200" dirty="0"/>
          </a:p>
          <a:p>
            <a:pPr marL="342900" indent="-342900">
              <a:lnSpc>
                <a:spcPts val="2160"/>
              </a:lnSpc>
              <a:buSzPct val="100000"/>
              <a:buChar char="•"/>
            </a:pPr>
            <a:r>
              <a:rPr lang="en-US" sz="1200" dirty="0">
                <a:solidFill>
                  <a:srgbClr val="2C24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اليوتيوب - فيديوهات تعليمية قصيرة 15-30 دقيقة</a:t>
            </a:r>
            <a:endParaRPr lang="en-US" sz="1200" dirty="0"/>
          </a:p>
          <a:p>
            <a:pPr marL="342900" indent="-342900">
              <a:lnSpc>
                <a:spcPts val="2160"/>
              </a:lnSpc>
              <a:buSzPct val="100000"/>
              <a:buChar char="•"/>
            </a:pPr>
            <a:r>
              <a:rPr lang="en-US" sz="1200" dirty="0">
                <a:solidFill>
                  <a:srgbClr val="2C24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الجروبات المتخصصة - شارك في النقاشات وجاوب على أسئلة</a:t>
            </a:r>
            <a:endParaRPr lang="en-US" sz="1200" dirty="0"/>
          </a:p>
          <a:p>
            <a:pPr marL="342900" indent="-342900">
              <a:lnSpc>
                <a:spcPts val="2160"/>
              </a:lnSpc>
              <a:buSzPct val="100000"/>
              <a:buChar char="•"/>
            </a:pPr>
            <a:r>
              <a:rPr lang="en-US" sz="1200" dirty="0">
                <a:solidFill>
                  <a:srgbClr val="2C24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اجاوب على أسئلة ناس في مجالك - بدون ما تطلب شيء - ترسيخ أساس</a:t>
            </a:r>
            <a:endParaRPr lang="en-US" sz="1200" dirty="0"/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8">
    <p:bg>
      <p:bgPr>
        <a:solidFill>
          <a:srgbClr val="FAF8F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09600" y="609600"/>
            <a:ext cx="8083296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3240"/>
              </a:lnSpc>
              <a:buNone/>
            </a:pPr>
            <a:r>
              <a:rPr lang="en-US" sz="2700" b="1" dirty="0">
                <a:solidFill>
                  <a:srgbClr val="D977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إيش اللي بيخليك تجذب ناس</a:t>
            </a:r>
            <a:endParaRPr lang="en-US" sz="2700" dirty="0"/>
          </a:p>
        </p:txBody>
      </p:sp>
      <p:sp>
        <p:nvSpPr>
          <p:cNvPr id="3" name="Text 1"/>
          <p:cNvSpPr/>
          <p:nvPr/>
        </p:nvSpPr>
        <p:spPr>
          <a:xfrm>
            <a:off x="609600" y="1386836"/>
            <a:ext cx="7620000" cy="19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lnSpc>
                <a:spcPts val="2160"/>
              </a:lnSpc>
              <a:buSzPct val="100000"/>
              <a:buChar char="•"/>
            </a:pPr>
            <a:r>
              <a:rPr lang="en-US" sz="1200" dirty="0">
                <a:solidFill>
                  <a:srgbClr val="2C24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موضوعات فيها فائدة - اجاوب على أسئلة ناس فعلية</a:t>
            </a:r>
            <a:endParaRPr lang="en-US" sz="1200" dirty="0"/>
          </a:p>
          <a:p>
            <a:pPr marL="342900" indent="-342900">
              <a:lnSpc>
                <a:spcPts val="2160"/>
              </a:lnSpc>
              <a:buSzPct val="100000"/>
              <a:buChar char="•"/>
            </a:pPr>
            <a:r>
              <a:rPr lang="en-US" sz="1200" dirty="0">
                <a:solidFill>
                  <a:srgbClr val="2C24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شرح بسيط - خذ الحاجة المعقدة وشرحها بطريقة سهلة</a:t>
            </a:r>
            <a:endParaRPr lang="en-US" sz="1200" dirty="0"/>
          </a:p>
          <a:p>
            <a:pPr marL="342900" indent="-342900">
              <a:lnSpc>
                <a:spcPts val="2160"/>
              </a:lnSpc>
              <a:buSzPct val="100000"/>
              <a:buChar char="•"/>
            </a:pPr>
            <a:r>
              <a:rPr lang="en-US" sz="1200" dirty="0">
                <a:solidFill>
                  <a:srgbClr val="2C24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كن جرئ في آرائك - ما تخاف من نقاش بناء</a:t>
            </a:r>
            <a:endParaRPr lang="en-US" sz="1200" dirty="0"/>
          </a:p>
          <a:p>
            <a:pPr marL="342900" indent="-342900">
              <a:lnSpc>
                <a:spcPts val="2160"/>
              </a:lnSpc>
              <a:buSzPct val="100000"/>
              <a:buChar char="•"/>
            </a:pPr>
            <a:r>
              <a:rPr lang="en-US" sz="1200" dirty="0">
                <a:solidFill>
                  <a:srgbClr val="2C24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انشر بانتظام - 3-4 مرات بالأسبوع وثابت على هذي الأرقام</a:t>
            </a:r>
            <a:endParaRPr lang="en-US" sz="1200" dirty="0"/>
          </a:p>
          <a:p>
            <a:pPr marL="342900" indent="-342900">
              <a:lnSpc>
                <a:spcPts val="2160"/>
              </a:lnSpc>
              <a:buSzPct val="100000"/>
              <a:buChar char="•"/>
            </a:pPr>
            <a:r>
              <a:rPr lang="en-US" sz="1200" dirty="0">
                <a:solidFill>
                  <a:srgbClr val="2C24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رد على كل التعليقات والأسئلة - هذا أهم شيء - التفاعل هو اللي بيطلعك</a:t>
            </a:r>
            <a:endParaRPr lang="en-US" sz="1200" dirty="0"/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9">
    <p:bg>
      <p:bgPr>
        <a:solidFill>
          <a:srgbClr val="FAF8F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09600" y="609600"/>
            <a:ext cx="8083296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3240"/>
              </a:lnSpc>
              <a:buNone/>
            </a:pPr>
            <a:r>
              <a:rPr lang="en-US" sz="2700" b="1" dirty="0">
                <a:solidFill>
                  <a:srgbClr val="D977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أنواع المحتوى الموصى به</a:t>
            </a:r>
            <a:endParaRPr lang="en-US" sz="2700" dirty="0"/>
          </a:p>
        </p:txBody>
      </p:sp>
      <p:sp>
        <p:nvSpPr>
          <p:cNvPr id="3" name="Text 1"/>
          <p:cNvSpPr/>
          <p:nvPr/>
        </p:nvSpPr>
        <p:spPr>
          <a:xfrm>
            <a:off x="609600" y="1386836"/>
            <a:ext cx="7620000" cy="19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lnSpc>
                <a:spcPts val="2160"/>
              </a:lnSpc>
              <a:buSzPct val="100000"/>
              <a:buChar char="•"/>
            </a:pPr>
            <a:r>
              <a:rPr lang="en-US" sz="1200" b="1" dirty="0">
                <a:solidFill>
                  <a:srgbClr val="5A4F4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المقالات التعليمية:</a:t>
            </a:r>
            <a:pPr indent="0" marL="0">
              <a:lnSpc>
                <a:spcPts val="2160"/>
              </a:lnSpc>
              <a:buNone/>
            </a:pPr>
            <a:r>
              <a:rPr lang="en-US" sz="1200" dirty="0">
                <a:solidFill>
                  <a:srgbClr val="2C24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"10 أخطاء شائعة في تصميم المتاجر"</a:t>
            </a:r>
            <a:endParaRPr lang="en-US" sz="1200" dirty="0"/>
          </a:p>
          <a:p>
            <a:pPr marL="342900" indent="-342900">
              <a:lnSpc>
                <a:spcPts val="2160"/>
              </a:lnSpc>
              <a:buSzPct val="100000"/>
              <a:buChar char="•"/>
            </a:pPr>
            <a:r>
              <a:rPr lang="en-US" sz="1200" b="1" dirty="0">
                <a:solidFill>
                  <a:srgbClr val="5A4F4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الحالات الدراسية:</a:t>
            </a:r>
            <a:pPr indent="0" marL="0">
              <a:lnSpc>
                <a:spcPts val="2160"/>
              </a:lnSpc>
              <a:buNone/>
            </a:pPr>
            <a:r>
              <a:rPr lang="en-US" sz="1200" dirty="0">
                <a:solidFill>
                  <a:srgbClr val="2C24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"كيف زدنا مبيعات عميلنا بـ 300%"</a:t>
            </a:r>
            <a:endParaRPr lang="en-US" sz="1200" dirty="0"/>
          </a:p>
          <a:p>
            <a:pPr marL="342900" indent="-342900">
              <a:lnSpc>
                <a:spcPts val="2160"/>
              </a:lnSpc>
              <a:buSzPct val="100000"/>
              <a:buChar char="•"/>
            </a:pPr>
            <a:r>
              <a:rPr lang="en-US" sz="1200" b="1" dirty="0">
                <a:solidFill>
                  <a:srgbClr val="5A4F4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النصائح السريعة:</a:t>
            </a:r>
            <a:pPr indent="0" marL="0">
              <a:lnSpc>
                <a:spcPts val="2160"/>
              </a:lnSpc>
              <a:buNone/>
            </a:pPr>
            <a:r>
              <a:rPr lang="en-US" sz="1200" dirty="0">
                <a:solidFill>
                  <a:srgbClr val="2C24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"3 أشياء لن يخبرك بها أحد عن البرمجة"</a:t>
            </a:r>
            <a:endParaRPr lang="en-US" sz="1200" dirty="0"/>
          </a:p>
          <a:p>
            <a:pPr marL="342900" indent="-342900">
              <a:lnSpc>
                <a:spcPts val="2160"/>
              </a:lnSpc>
              <a:buSzPct val="100000"/>
              <a:buChar char="•"/>
            </a:pPr>
            <a:r>
              <a:rPr lang="en-US" sz="1200" b="1" dirty="0">
                <a:solidFill>
                  <a:srgbClr val="5A4F4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الشهادات الحقيقية:</a:t>
            </a:r>
            <a:pPr indent="0" marL="0">
              <a:lnSpc>
                <a:spcPts val="2160"/>
              </a:lnSpc>
              <a:buNone/>
            </a:pPr>
            <a:r>
              <a:rPr lang="en-US" sz="1200" dirty="0">
                <a:solidFill>
                  <a:srgbClr val="2C24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"ماذا قال عني عملائي الحقيقيون"</a:t>
            </a:r>
            <a:endParaRPr lang="en-US" sz="1200" dirty="0"/>
          </a:p>
          <a:p>
            <a:pPr marL="342900" indent="-342900">
              <a:lnSpc>
                <a:spcPts val="2160"/>
              </a:lnSpc>
              <a:buSzPct val="100000"/>
              <a:buChar char="•"/>
            </a:pPr>
            <a:r>
              <a:rPr lang="en-US" sz="1200" b="1" dirty="0">
                <a:solidFill>
                  <a:srgbClr val="5A4F4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خلف الكواليس:</a:t>
            </a:r>
            <a:pPr indent="0" marL="0">
              <a:lnSpc>
                <a:spcPts val="2160"/>
              </a:lnSpc>
              <a:buNone/>
            </a:pPr>
            <a:r>
              <a:rPr lang="en-US" sz="1200" dirty="0">
                <a:solidFill>
                  <a:srgbClr val="2C24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"يومي كفريلانسر من الصباح للمساء"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AF8F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09600" y="1386841"/>
            <a:ext cx="7924800" cy="2423160"/>
          </a:xfrm>
          <a:prstGeom prst="roundRect">
            <a:avLst>
              <a:gd name="adj" fmla="val 15094"/>
            </a:avLst>
          </a:prstGeom>
          <a:solidFill>
            <a:srgbClr val="FFFFFF"/>
          </a:solidFill>
          <a:ln/>
          <a:effectLst>
            <a:outerShdw sx="100000" sy="100000" kx="0" ky="0" algn="bl" rotWithShape="0" blurRad="76200" dist="19050" dir="5400000">
              <a:srgbClr val="000000">
                <a:alpha val="8000"/>
              </a:srgbClr>
            </a:outerShdw>
          </a:effectLst>
        </p:spPr>
        <p:txBody>
          <a:bodyPr wrap="none" lIns="0" tIns="0" rIns="0" bIns="0" rtlCol="0" anchor="ctr">
            <a:normAutofit/>
          </a:bodyPr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3" name="Text 1"/>
          <p:cNvSpPr/>
          <p:nvPr/>
        </p:nvSpPr>
        <p:spPr>
          <a:xfrm>
            <a:off x="609600" y="609600"/>
            <a:ext cx="8083296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3240"/>
              </a:lnSpc>
              <a:buNone/>
            </a:pPr>
            <a:r>
              <a:rPr lang="en-US" sz="2700" b="1" dirty="0">
                <a:solidFill>
                  <a:srgbClr val="D977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مميزات كل منصة (1 من 2)</a:t>
            </a:r>
            <a:endParaRPr lang="en-US" sz="2700" dirty="0"/>
          </a:p>
        </p:txBody>
      </p:sp>
      <p:sp>
        <p:nvSpPr>
          <p:cNvPr id="4" name="Text 2"/>
          <p:cNvSpPr/>
          <p:nvPr/>
        </p:nvSpPr>
        <p:spPr>
          <a:xfrm>
            <a:off x="838200" y="1615441"/>
            <a:ext cx="7578090" cy="259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1620"/>
              </a:lnSpc>
              <a:buNone/>
            </a:pPr>
            <a:r>
              <a:rPr lang="en-US" sz="1800" b="1" dirty="0">
                <a:solidFill>
                  <a:srgbClr val="B4530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خمسات:</a:t>
            </a:r>
            <a:endParaRPr lang="en-US" sz="1800" dirty="0"/>
          </a:p>
        </p:txBody>
      </p:sp>
      <p:sp>
        <p:nvSpPr>
          <p:cNvPr id="5" name="Text 3"/>
          <p:cNvSpPr/>
          <p:nvPr/>
        </p:nvSpPr>
        <p:spPr>
          <a:xfrm>
            <a:off x="838200" y="2026920"/>
            <a:ext cx="7124700" cy="14401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lnSpc>
                <a:spcPts val="2160"/>
              </a:lnSpc>
              <a:buSzPct val="100000"/>
              <a:buChar char="•"/>
            </a:pPr>
            <a:r>
              <a:rPr lang="en-US" sz="1200" dirty="0">
                <a:solidFill>
                  <a:srgbClr val="2C24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تحديد السعر من البداية (عدم القلق من التفاوض)</a:t>
            </a:r>
            <a:endParaRPr lang="en-US" sz="1200" dirty="0"/>
          </a:p>
          <a:p>
            <a:pPr marL="342900" indent="-342900">
              <a:lnSpc>
                <a:spcPts val="2160"/>
              </a:lnSpc>
              <a:buSzPct val="100000"/>
              <a:buChar char="•"/>
            </a:pPr>
            <a:r>
              <a:rPr lang="en-US" sz="1200" dirty="0">
                <a:solidFill>
                  <a:srgbClr val="2C24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عدد تقديمات محدود يومياً (5 تقديمات)</a:t>
            </a:r>
            <a:endParaRPr lang="en-US" sz="1200" dirty="0"/>
          </a:p>
          <a:p>
            <a:pPr marL="342900" indent="-342900">
              <a:lnSpc>
                <a:spcPts val="2160"/>
              </a:lnSpc>
              <a:buSzPct val="100000"/>
              <a:buChar char="•"/>
            </a:pPr>
            <a:r>
              <a:rPr lang="en-US" sz="1200" dirty="0">
                <a:solidFill>
                  <a:srgbClr val="2C24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أسعار أقل لكن حجم عملاء أكبر</a:t>
            </a:r>
            <a:endParaRPr lang="en-US" sz="1200" dirty="0"/>
          </a:p>
          <a:p>
            <a:pPr marL="342900" indent="-342900">
              <a:lnSpc>
                <a:spcPts val="2160"/>
              </a:lnSpc>
              <a:buSzPct val="100000"/>
              <a:buChar char="•"/>
            </a:pPr>
            <a:r>
              <a:rPr lang="en-US" sz="1200" dirty="0">
                <a:solidFill>
                  <a:srgbClr val="2C24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إجراءات أمان أفضل للفريلانسر</a:t>
            </a:r>
            <a:endParaRPr lang="en-US" sz="1200" dirty="0"/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0">
    <p:bg>
      <p:bgPr>
        <a:solidFill>
          <a:srgbClr val="FAF8F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09600" y="609600"/>
            <a:ext cx="8083296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3240"/>
              </a:lnSpc>
              <a:buNone/>
            </a:pPr>
            <a:r>
              <a:rPr lang="en-US" sz="2700" b="1" dirty="0">
                <a:solidFill>
                  <a:srgbClr val="D977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التسويق خارج المنصات</a:t>
            </a:r>
            <a:endParaRPr lang="en-US" sz="2700" dirty="0"/>
          </a:p>
        </p:txBody>
      </p:sp>
      <p:sp>
        <p:nvSpPr>
          <p:cNvPr id="3" name="Text 1"/>
          <p:cNvSpPr/>
          <p:nvPr/>
        </p:nvSpPr>
        <p:spPr>
          <a:xfrm>
            <a:off x="609600" y="1386855"/>
            <a:ext cx="7620000" cy="19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lnSpc>
                <a:spcPts val="2160"/>
              </a:lnSpc>
              <a:buSzPct val="100000"/>
              <a:buChar char="•"/>
            </a:pPr>
            <a:r>
              <a:rPr lang="en-US" sz="1200" b="1" dirty="0">
                <a:solidFill>
                  <a:srgbClr val="5A4F4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البريد الإلكتروني:</a:t>
            </a:r>
            <a:pPr indent="0" marL="0">
              <a:lnSpc>
                <a:spcPts val="2160"/>
              </a:lnSpc>
              <a:buNone/>
            </a:pPr>
            <a:r>
              <a:rPr lang="en-US" sz="1200" dirty="0">
                <a:solidFill>
                  <a:srgbClr val="2C24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بناء قائمة بريدية من عملاء محتملين</a:t>
            </a:r>
            <a:endParaRPr lang="en-US" sz="1200" dirty="0"/>
          </a:p>
          <a:p>
            <a:pPr marL="342900" indent="-342900">
              <a:lnSpc>
                <a:spcPts val="2160"/>
              </a:lnSpc>
              <a:buSzPct val="100000"/>
              <a:buChar char="•"/>
            </a:pPr>
            <a:r>
              <a:rPr lang="en-US" sz="1200" b="1" dirty="0">
                <a:solidFill>
                  <a:srgbClr val="5A4F4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العلاقات المباشرة:</a:t>
            </a:r>
            <a:pPr indent="0" marL="0">
              <a:lnSpc>
                <a:spcPts val="2160"/>
              </a:lnSpc>
              <a:buNone/>
            </a:pPr>
            <a:r>
              <a:rPr lang="en-US" sz="1200" dirty="0">
                <a:solidFill>
                  <a:srgbClr val="2C24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تواصل مباشر مع أصحاب الشركات الصغيرة</a:t>
            </a:r>
            <a:endParaRPr lang="en-US" sz="1200" dirty="0"/>
          </a:p>
          <a:p>
            <a:pPr marL="342900" indent="-342900">
              <a:lnSpc>
                <a:spcPts val="2160"/>
              </a:lnSpc>
              <a:buSzPct val="100000"/>
              <a:buChar char="•"/>
            </a:pPr>
            <a:r>
              <a:rPr lang="en-US" sz="1200" b="1" dirty="0">
                <a:solidFill>
                  <a:srgbClr val="5A4F4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المعارض والندوات:</a:t>
            </a:r>
            <a:pPr indent="0" marL="0">
              <a:lnSpc>
                <a:spcPts val="2160"/>
              </a:lnSpc>
              <a:buNone/>
            </a:pPr>
            <a:r>
              <a:rPr lang="en-US" sz="1200" dirty="0">
                <a:solidFill>
                  <a:srgbClr val="2C24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شارك في فعاليات صناعية (أونلاين أو حضوري)</a:t>
            </a:r>
            <a:endParaRPr lang="en-US" sz="1200" dirty="0"/>
          </a:p>
          <a:p>
            <a:pPr marL="342900" indent="-342900">
              <a:lnSpc>
                <a:spcPts val="2160"/>
              </a:lnSpc>
              <a:buSzPct val="100000"/>
              <a:buChar char="•"/>
            </a:pPr>
            <a:r>
              <a:rPr lang="en-US" sz="1200" b="1" dirty="0">
                <a:solidFill>
                  <a:srgbClr val="5A4F4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الشركاء والمحولين:</a:t>
            </a:r>
            <a:pPr indent="0" marL="0">
              <a:lnSpc>
                <a:spcPts val="2160"/>
              </a:lnSpc>
              <a:buNone/>
            </a:pPr>
            <a:r>
              <a:rPr lang="en-US" sz="1200" dirty="0">
                <a:solidFill>
                  <a:srgbClr val="2C24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اعمل مع وسطاء يحيلون لك عملاء (أعطهم عمولة)</a:t>
            </a:r>
            <a:endParaRPr lang="en-US" sz="1200" dirty="0"/>
          </a:p>
          <a:p>
            <a:pPr marL="342900" indent="-342900">
              <a:lnSpc>
                <a:spcPts val="2160"/>
              </a:lnSpc>
              <a:buSzPct val="100000"/>
              <a:buChar char="•"/>
            </a:pPr>
            <a:r>
              <a:rPr lang="en-US" sz="1200" b="1" dirty="0">
                <a:solidFill>
                  <a:srgbClr val="5A4F4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الشهادات المكتوبة:</a:t>
            </a:r>
            <a:pPr indent="0" marL="0">
              <a:lnSpc>
                <a:spcPts val="2160"/>
              </a:lnSpc>
              <a:buNone/>
            </a:pPr>
            <a:r>
              <a:rPr lang="en-US" sz="1200" dirty="0">
                <a:solidFill>
                  <a:srgbClr val="2C24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اطلب من عملاء السابقين شهادات تفصيلية</a:t>
            </a:r>
            <a:endParaRPr lang="en-US" sz="1200" dirty="0"/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1">
    <p:bg>
      <p:bgPr>
        <a:solidFill>
          <a:srgbClr val="FAF8F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09600" y="609600"/>
            <a:ext cx="8083296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3240"/>
              </a:lnSpc>
              <a:buNone/>
            </a:pPr>
            <a:r>
              <a:rPr lang="en-US" sz="2700" b="1" dirty="0">
                <a:solidFill>
                  <a:srgbClr val="D977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لينكد إن (LinkedIn) للفريلانسرز</a:t>
            </a:r>
            <a:endParaRPr lang="en-US" sz="2700" dirty="0"/>
          </a:p>
        </p:txBody>
      </p:sp>
      <p:sp>
        <p:nvSpPr>
          <p:cNvPr id="3" name="Text 1"/>
          <p:cNvSpPr/>
          <p:nvPr/>
        </p:nvSpPr>
        <p:spPr>
          <a:xfrm>
            <a:off x="609600" y="1386855"/>
            <a:ext cx="7620000" cy="19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lnSpc>
                <a:spcPts val="2160"/>
              </a:lnSpc>
              <a:buSzPct val="100000"/>
              <a:buChar char="•"/>
            </a:pPr>
            <a:r>
              <a:rPr lang="en-US" sz="1200" b="1" dirty="0">
                <a:solidFill>
                  <a:srgbClr val="5A4F4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الملف الشامل:</a:t>
            </a:r>
            <a:pPr indent="0" marL="0">
              <a:lnSpc>
                <a:spcPts val="2160"/>
              </a:lnSpc>
              <a:buNone/>
            </a:pPr>
            <a:r>
              <a:rPr lang="en-US" sz="1200" dirty="0">
                <a:solidFill>
                  <a:srgbClr val="2C24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اجعل ملفك جذاباً بصور احترافية وكلمات رئيسية</a:t>
            </a:r>
            <a:endParaRPr lang="en-US" sz="1200" dirty="0"/>
          </a:p>
          <a:p>
            <a:pPr marL="342900" indent="-342900">
              <a:lnSpc>
                <a:spcPts val="2160"/>
              </a:lnSpc>
              <a:buSzPct val="100000"/>
              <a:buChar char="•"/>
            </a:pPr>
            <a:r>
              <a:rPr lang="en-US" sz="1200" b="1" dirty="0">
                <a:solidFill>
                  <a:srgbClr val="5A4F4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المشاركات المنتظمة:</a:t>
            </a:r>
            <a:pPr indent="0" marL="0">
              <a:lnSpc>
                <a:spcPts val="2160"/>
              </a:lnSpc>
              <a:buNone/>
            </a:pPr>
            <a:r>
              <a:rPr lang="en-US" sz="1200" dirty="0">
                <a:solidFill>
                  <a:srgbClr val="2C24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شارك أفكاراً في مجالك 2-3 مرات أسبوعياً</a:t>
            </a:r>
            <a:endParaRPr lang="en-US" sz="1200" dirty="0"/>
          </a:p>
          <a:p>
            <a:pPr marL="342900" indent="-342900">
              <a:lnSpc>
                <a:spcPts val="2160"/>
              </a:lnSpc>
              <a:buSzPct val="100000"/>
              <a:buChar char="•"/>
            </a:pPr>
            <a:r>
              <a:rPr lang="en-US" sz="1200" b="1" dirty="0">
                <a:solidFill>
                  <a:srgbClr val="5A4F4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الشهادات والتوصيات:</a:t>
            </a:r>
            <a:pPr indent="0" marL="0">
              <a:lnSpc>
                <a:spcPts val="2160"/>
              </a:lnSpc>
              <a:buNone/>
            </a:pPr>
            <a:r>
              <a:rPr lang="en-US" sz="1200" dirty="0">
                <a:solidFill>
                  <a:srgbClr val="2C24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اطلب من عملاء السابقين توصيات على لينكد إن</a:t>
            </a:r>
            <a:endParaRPr lang="en-US" sz="1200" dirty="0"/>
          </a:p>
          <a:p>
            <a:pPr marL="342900" indent="-342900">
              <a:lnSpc>
                <a:spcPts val="2160"/>
              </a:lnSpc>
              <a:buSzPct val="100000"/>
              <a:buChar char="•"/>
            </a:pPr>
            <a:r>
              <a:rPr lang="en-US" sz="1200" b="1" dirty="0">
                <a:solidFill>
                  <a:srgbClr val="5A4F4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المحادثات المباشرة:</a:t>
            </a:r>
            <a:pPr indent="0" marL="0">
              <a:lnSpc>
                <a:spcPts val="2160"/>
              </a:lnSpc>
              <a:buNone/>
            </a:pPr>
            <a:r>
              <a:rPr lang="en-US" sz="1200" dirty="0">
                <a:solidFill>
                  <a:srgbClr val="2C24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تواصل مع شركات صغيرة واعرض خدماتك</a:t>
            </a:r>
            <a:endParaRPr lang="en-US" sz="1200" dirty="0"/>
          </a:p>
          <a:p>
            <a:pPr marL="342900" indent="-342900">
              <a:lnSpc>
                <a:spcPts val="2160"/>
              </a:lnSpc>
              <a:buSzPct val="100000"/>
              <a:buChar char="•"/>
            </a:pPr>
            <a:r>
              <a:rPr lang="en-US" sz="1200" b="1" dirty="0">
                <a:solidFill>
                  <a:srgbClr val="5A4F4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مقالات الفكر الإداري:</a:t>
            </a:r>
            <a:pPr indent="0" marL="0">
              <a:lnSpc>
                <a:spcPts val="2160"/>
              </a:lnSpc>
              <a:buNone/>
            </a:pPr>
            <a:r>
              <a:rPr lang="en-US" sz="1200" dirty="0">
                <a:solidFill>
                  <a:srgbClr val="2C24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اكتب مقالات طويلة توضح خبرتك</a:t>
            </a:r>
            <a:endParaRPr lang="en-US" sz="1200" dirty="0"/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2">
    <p:bg>
      <p:bgPr>
        <a:solidFill>
          <a:srgbClr val="FAF8F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09600" y="609600"/>
            <a:ext cx="8083296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3240"/>
              </a:lnSpc>
              <a:buNone/>
            </a:pPr>
            <a:r>
              <a:rPr lang="en-US" sz="2700" b="1" dirty="0">
                <a:solidFill>
                  <a:srgbClr val="D977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الخلاصة: اليوم السادس</a:t>
            </a:r>
            <a:endParaRPr lang="en-US" sz="2700" dirty="0"/>
          </a:p>
        </p:txBody>
      </p:sp>
      <p:sp>
        <p:nvSpPr>
          <p:cNvPr id="3" name="Text 1"/>
          <p:cNvSpPr/>
          <p:nvPr/>
        </p:nvSpPr>
        <p:spPr>
          <a:xfrm>
            <a:off x="609600" y="1386855"/>
            <a:ext cx="7620000" cy="15544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lnSpc>
                <a:spcPts val="2160"/>
              </a:lnSpc>
              <a:buSzPct val="100000"/>
              <a:buChar char="•"/>
            </a:pPr>
            <a:r>
              <a:rPr lang="en-US" sz="1200" dirty="0">
                <a:solidFill>
                  <a:srgbClr val="2C24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بناء الشهرة يتطلب وقتاً، لكن الفائدة طويلة الأمد هائلة</a:t>
            </a:r>
            <a:endParaRPr lang="en-US" sz="1200" dirty="0"/>
          </a:p>
          <a:p>
            <a:pPr marL="342900" indent="-342900">
              <a:lnSpc>
                <a:spcPts val="2160"/>
              </a:lnSpc>
              <a:buSzPct val="100000"/>
              <a:buChar char="•"/>
            </a:pPr>
            <a:r>
              <a:rPr lang="en-US" sz="1200" dirty="0">
                <a:solidFill>
                  <a:srgbClr val="2C24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محتوى قيّم بدون الانتظار من أجل الربح الفوري</a:t>
            </a:r>
            <a:endParaRPr lang="en-US" sz="1200" dirty="0"/>
          </a:p>
          <a:p>
            <a:pPr marL="342900" indent="-342900">
              <a:lnSpc>
                <a:spcPts val="2160"/>
              </a:lnSpc>
              <a:buSzPct val="100000"/>
              <a:buChar char="•"/>
            </a:pPr>
            <a:r>
              <a:rPr lang="en-US" sz="1200" dirty="0">
                <a:solidFill>
                  <a:srgbClr val="2C24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التفاعل والاستجابة أهم من كمية المنشورات</a:t>
            </a:r>
            <a:endParaRPr lang="en-US" sz="1200" dirty="0"/>
          </a:p>
          <a:p>
            <a:pPr marL="342900" indent="-342900">
              <a:lnSpc>
                <a:spcPts val="2160"/>
              </a:lnSpc>
              <a:buSzPct val="100000"/>
              <a:buChar char="•"/>
            </a:pPr>
            <a:r>
              <a:rPr lang="en-US" sz="1200" dirty="0">
                <a:solidFill>
                  <a:srgbClr val="2C24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الشهرة تحول المتابعين إلى عملاء دائمين</a:t>
            </a:r>
            <a:endParaRPr lang="en-US" sz="1200" dirty="0"/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3">
    <p:bg>
      <p:bgPr>
        <a:solidFill>
          <a:srgbClr val="FAF8F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3475486" y="1988827"/>
            <a:ext cx="219291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3240"/>
              </a:lnSpc>
              <a:buNone/>
            </a:pPr>
            <a:r>
              <a:rPr lang="en-US" sz="2700" b="1" dirty="0">
                <a:solidFill>
                  <a:srgbClr val="D977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نهاية اليوم السادس</a:t>
            </a:r>
            <a:endParaRPr lang="en-US" sz="2700" dirty="0"/>
          </a:p>
        </p:txBody>
      </p:sp>
      <p:sp>
        <p:nvSpPr>
          <p:cNvPr id="3" name="Text 1"/>
          <p:cNvSpPr/>
          <p:nvPr/>
        </p:nvSpPr>
        <p:spPr>
          <a:xfrm>
            <a:off x="3424236" y="2766082"/>
            <a:ext cx="2295408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2160"/>
              </a:lnSpc>
              <a:buNone/>
            </a:pPr>
            <a:r>
              <a:rPr lang="en-US" sz="1350" dirty="0">
                <a:solidFill>
                  <a:srgbClr val="5A4F4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اليوم الأخير: الخطط المستقبلية والاستدامة</a:t>
            </a:r>
            <a:endParaRPr lang="en-US" sz="1350" dirty="0"/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4">
    <p:bg>
      <p:bgPr>
        <a:solidFill>
          <a:srgbClr val="FAF8F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3450953" y="1687823"/>
            <a:ext cx="2242095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5400"/>
              </a:lnSpc>
              <a:buNone/>
            </a:pPr>
            <a:r>
              <a:rPr lang="en-US" sz="4500" b="1" dirty="0">
                <a:solidFill>
                  <a:srgbClr val="2C24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اليوم السابع</a:t>
            </a:r>
            <a:endParaRPr lang="en-US" sz="4500" dirty="0"/>
          </a:p>
        </p:txBody>
      </p:sp>
      <p:sp>
        <p:nvSpPr>
          <p:cNvPr id="3" name="Text 1"/>
          <p:cNvSpPr/>
          <p:nvPr/>
        </p:nvSpPr>
        <p:spPr>
          <a:xfrm>
            <a:off x="4034611" y="2373623"/>
            <a:ext cx="1074777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2160"/>
              </a:lnSpc>
              <a:buNone/>
            </a:pPr>
            <a:r>
              <a:rPr lang="en-US" sz="1350" dirty="0">
                <a:solidFill>
                  <a:srgbClr val="5A4F4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الاستدامة والمستقبل</a:t>
            </a:r>
            <a:endParaRPr lang="en-US" sz="1350" dirty="0"/>
          </a:p>
        </p:txBody>
      </p:sp>
      <p:sp>
        <p:nvSpPr>
          <p:cNvPr id="4" name="Text 2"/>
          <p:cNvSpPr/>
          <p:nvPr/>
        </p:nvSpPr>
        <p:spPr>
          <a:xfrm>
            <a:off x="3092331" y="3067050"/>
            <a:ext cx="29592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2160"/>
              </a:lnSpc>
              <a:buNone/>
            </a:pPr>
            <a:r>
              <a:rPr lang="en-US" sz="1350" dirty="0">
                <a:solidFill>
                  <a:srgbClr val="5A4F4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كيف تحول الفريلانسنج من شغل مؤقت إلى حياة دائمة</a:t>
            </a:r>
            <a:endParaRPr lang="en-US" sz="1350" dirty="0"/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5">
    <p:bg>
      <p:bgPr>
        <a:solidFill>
          <a:srgbClr val="FAF8F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09600" y="609600"/>
            <a:ext cx="8083296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3240"/>
              </a:lnSpc>
              <a:buNone/>
            </a:pPr>
            <a:r>
              <a:rPr lang="en-US" sz="2700" b="1" dirty="0">
                <a:solidFill>
                  <a:srgbClr val="D977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المشاكل اللي تظهر مع الوقت</a:t>
            </a:r>
            <a:endParaRPr lang="en-US" sz="2700" dirty="0"/>
          </a:p>
        </p:txBody>
      </p:sp>
      <p:sp>
        <p:nvSpPr>
          <p:cNvPr id="3" name="Text 1"/>
          <p:cNvSpPr/>
          <p:nvPr/>
        </p:nvSpPr>
        <p:spPr>
          <a:xfrm>
            <a:off x="609600" y="1386855"/>
            <a:ext cx="7620000" cy="19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lnSpc>
                <a:spcPts val="2160"/>
              </a:lnSpc>
              <a:buSzPct val="100000"/>
              <a:buChar char="•"/>
            </a:pPr>
            <a:r>
              <a:rPr lang="en-US" sz="1200" dirty="0">
                <a:solidFill>
                  <a:srgbClr val="2C24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الإرهاق من ساعات طويلة - ما في راتب مضمون اللي يرتاح عليه</a:t>
            </a:r>
            <a:endParaRPr lang="en-US" sz="1200" dirty="0"/>
          </a:p>
          <a:p>
            <a:pPr marL="342900" indent="-342900">
              <a:lnSpc>
                <a:spcPts val="2160"/>
              </a:lnSpc>
              <a:buSzPct val="100000"/>
              <a:buChar char="•"/>
            </a:pPr>
            <a:r>
              <a:rPr lang="en-US" sz="1200" dirty="0">
                <a:solidFill>
                  <a:srgbClr val="2C24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الدخل غير مستقر - شهر كويس وشهر سيء</a:t>
            </a:r>
            <a:endParaRPr lang="en-US" sz="1200" dirty="0"/>
          </a:p>
          <a:p>
            <a:pPr marL="342900" indent="-342900">
              <a:lnSpc>
                <a:spcPts val="2160"/>
              </a:lnSpc>
              <a:buSzPct val="100000"/>
              <a:buChar char="•"/>
            </a:pPr>
            <a:r>
              <a:rPr lang="en-US" sz="1200" dirty="0">
                <a:solidFill>
                  <a:srgbClr val="2C24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كل شيء معتمد على المنصات - لو أغلقت المنصة، ضعت</a:t>
            </a:r>
            <a:endParaRPr lang="en-US" sz="1200" dirty="0"/>
          </a:p>
          <a:p>
            <a:pPr marL="342900" indent="-342900">
              <a:lnSpc>
                <a:spcPts val="2160"/>
              </a:lnSpc>
              <a:buSzPct val="100000"/>
              <a:buChar char="•"/>
            </a:pPr>
            <a:r>
              <a:rPr lang="en-US" sz="1200" dirty="0">
                <a:solidFill>
                  <a:srgbClr val="2C24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الوحدة والعزلة - شغل وحدك بيأثر على نفسيتك</a:t>
            </a:r>
            <a:endParaRPr lang="en-US" sz="1200" dirty="0"/>
          </a:p>
          <a:p>
            <a:pPr marL="342900" indent="-342900">
              <a:lnSpc>
                <a:spcPts val="2160"/>
              </a:lnSpc>
              <a:buSzPct val="100000"/>
              <a:buChar char="•"/>
            </a:pPr>
            <a:r>
              <a:rPr lang="en-US" sz="1200" dirty="0">
                <a:solidFill>
                  <a:srgbClr val="2C24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ما في وقت للتطور - مشغول تشتغل وما تقدر تتعلم حاجات جديدة</a:t>
            </a:r>
            <a:endParaRPr lang="en-US" sz="1200" dirty="0"/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6">
    <p:bg>
      <p:bgPr>
        <a:solidFill>
          <a:srgbClr val="FAF8F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09600" y="609600"/>
            <a:ext cx="8083296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3240"/>
              </a:lnSpc>
              <a:buNone/>
            </a:pPr>
            <a:r>
              <a:rPr lang="en-US" sz="2700" b="1" dirty="0">
                <a:solidFill>
                  <a:srgbClr val="D977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كيف تحقق استقرار مالي</a:t>
            </a:r>
            <a:endParaRPr lang="en-US" sz="2700" dirty="0"/>
          </a:p>
        </p:txBody>
      </p:sp>
      <p:sp>
        <p:nvSpPr>
          <p:cNvPr id="3" name="Text 1"/>
          <p:cNvSpPr/>
          <p:nvPr/>
        </p:nvSpPr>
        <p:spPr>
          <a:xfrm>
            <a:off x="609600" y="1386855"/>
            <a:ext cx="7620000" cy="19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lnSpc>
                <a:spcPts val="2160"/>
              </a:lnSpc>
              <a:buSzPct val="100000"/>
              <a:buChar char="•"/>
            </a:pPr>
            <a:r>
              <a:rPr lang="en-US" sz="1200" dirty="0">
                <a:solidFill>
                  <a:srgbClr val="2C24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ادخر 6 شهور من مصروفاتك - هذا حد أدنى لصندوق الطوارئ</a:t>
            </a:r>
            <a:endParaRPr lang="en-US" sz="1200" dirty="0"/>
          </a:p>
          <a:p>
            <a:pPr marL="342900" indent="-342900">
              <a:lnSpc>
                <a:spcPts val="2160"/>
              </a:lnSpc>
              <a:buSzPct val="100000"/>
              <a:buChar char="•"/>
            </a:pPr>
            <a:r>
              <a:rPr lang="en-US" sz="1200" dirty="0">
                <a:solidFill>
                  <a:srgbClr val="2C24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ما تعتمد أكتر من 40% دخلك على عميل واحد - تنويع بتحمي نفسك</a:t>
            </a:r>
            <a:endParaRPr lang="en-US" sz="1200" dirty="0"/>
          </a:p>
          <a:p>
            <a:pPr marL="342900" indent="-342900">
              <a:lnSpc>
                <a:spcPts val="2160"/>
              </a:lnSpc>
              <a:buSzPct val="100000"/>
              <a:buChar char="•"/>
            </a:pPr>
            <a:r>
              <a:rPr lang="en-US" sz="1200" dirty="0">
                <a:solidFill>
                  <a:srgbClr val="2C24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ادور على عملاء عايزين عقود سنوية - أثبت وآمن من الأول</a:t>
            </a:r>
            <a:endParaRPr lang="en-US" sz="1200" dirty="0"/>
          </a:p>
          <a:p>
            <a:pPr marL="342900" indent="-342900">
              <a:lnSpc>
                <a:spcPts val="2160"/>
              </a:lnSpc>
              <a:buSzPct val="100000"/>
              <a:buChar char="•"/>
            </a:pPr>
            <a:r>
              <a:rPr lang="en-US" sz="1200" dirty="0">
                <a:solidFill>
                  <a:srgbClr val="2C24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اخترع خدمات شهرية - صيانة أو استشارات دورية = دخل منتظم</a:t>
            </a:r>
            <a:endParaRPr lang="en-US" sz="1200" dirty="0"/>
          </a:p>
          <a:p>
            <a:pPr marL="342900" indent="-342900">
              <a:lnSpc>
                <a:spcPts val="2160"/>
              </a:lnSpc>
              <a:buSzPct val="100000"/>
              <a:buChar char="•"/>
            </a:pPr>
            <a:r>
              <a:rPr lang="en-US" sz="1200" dirty="0">
                <a:solidFill>
                  <a:srgbClr val="2C24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ما تعتمد على منصة واحدة بس - اشتغل على أكتر من منصة</a:t>
            </a:r>
            <a:endParaRPr lang="en-US" sz="1200" dirty="0"/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7">
    <p:bg>
      <p:bgPr>
        <a:solidFill>
          <a:srgbClr val="FAF8F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09600" y="609600"/>
            <a:ext cx="8083296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3240"/>
              </a:lnSpc>
              <a:buNone/>
            </a:pPr>
            <a:r>
              <a:rPr lang="en-US" sz="2700" b="1" dirty="0">
                <a:solidFill>
                  <a:srgbClr val="D977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الانتقال من الخدمات إلى المنتجات</a:t>
            </a:r>
            <a:endParaRPr lang="en-US" sz="2700" dirty="0"/>
          </a:p>
        </p:txBody>
      </p:sp>
      <p:sp>
        <p:nvSpPr>
          <p:cNvPr id="3" name="Text 1"/>
          <p:cNvSpPr/>
          <p:nvPr/>
        </p:nvSpPr>
        <p:spPr>
          <a:xfrm>
            <a:off x="609600" y="1386855"/>
            <a:ext cx="7620000" cy="15544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lnSpc>
                <a:spcPts val="2160"/>
              </a:lnSpc>
              <a:buSzPct val="100000"/>
              <a:buChar char="•"/>
            </a:pPr>
            <a:r>
              <a:rPr lang="en-US" sz="1200" b="1" dirty="0">
                <a:solidFill>
                  <a:srgbClr val="5A4F4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المنتجات الرقمية:</a:t>
            </a:r>
            <a:pPr indent="0" marL="0">
              <a:lnSpc>
                <a:spcPts val="2160"/>
              </a:lnSpc>
              <a:buNone/>
            </a:pPr>
            <a:r>
              <a:rPr lang="en-US" sz="1200" dirty="0">
                <a:solidFill>
                  <a:srgbClr val="2C24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دورات تعليمية، قوالب، أدوات برمجية</a:t>
            </a:r>
            <a:endParaRPr lang="en-US" sz="1200" dirty="0"/>
          </a:p>
          <a:p>
            <a:pPr marL="342900" indent="-342900">
              <a:lnSpc>
                <a:spcPts val="2160"/>
              </a:lnSpc>
              <a:buSzPct val="100000"/>
              <a:buChar char="•"/>
            </a:pPr>
            <a:r>
              <a:rPr lang="en-US" sz="1200" b="1" dirty="0">
                <a:solidFill>
                  <a:srgbClr val="5A4F4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الفائدة:</a:t>
            </a:r>
            <a:pPr indent="0" marL="0">
              <a:lnSpc>
                <a:spcPts val="2160"/>
              </a:lnSpc>
              <a:buNone/>
            </a:pPr>
            <a:r>
              <a:rPr lang="en-US" sz="1200" dirty="0">
                <a:solidFill>
                  <a:srgbClr val="2C24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تعمل مرة واحدة، وتبيع لآلاف الناس بدون مجهود إضافي</a:t>
            </a:r>
            <a:endParaRPr lang="en-US" sz="1200" dirty="0"/>
          </a:p>
          <a:p>
            <a:pPr marL="342900" indent="-342900">
              <a:lnSpc>
                <a:spcPts val="2160"/>
              </a:lnSpc>
              <a:buSzPct val="100000"/>
              <a:buChar char="•"/>
            </a:pPr>
            <a:r>
              <a:rPr lang="en-US" sz="1200" b="1" dirty="0">
                <a:solidFill>
                  <a:srgbClr val="5A4F4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الجمع بين النموذجين:</a:t>
            </a:r>
            <a:pPr indent="0" marL="0">
              <a:lnSpc>
                <a:spcPts val="2160"/>
              </a:lnSpc>
              <a:buNone/>
            </a:pPr>
            <a:r>
              <a:rPr lang="en-US" sz="1200" dirty="0">
                <a:solidFill>
                  <a:srgbClr val="2C24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خدمات فريلانسنج + منتجات رقمية = استقرار</a:t>
            </a:r>
            <a:endParaRPr lang="en-US" sz="1200" dirty="0"/>
          </a:p>
          <a:p>
            <a:pPr marL="342900" indent="-342900">
              <a:lnSpc>
                <a:spcPts val="2160"/>
              </a:lnSpc>
              <a:buSzPct val="100000"/>
              <a:buChar char="•"/>
            </a:pPr>
            <a:r>
              <a:rPr lang="en-US" sz="1200" b="1" dirty="0">
                <a:solidFill>
                  <a:srgbClr val="5A4F4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العميل المتكامل:</a:t>
            </a:r>
            <a:pPr indent="0" marL="0">
              <a:lnSpc>
                <a:spcPts val="2160"/>
              </a:lnSpc>
              <a:buNone/>
            </a:pPr>
            <a:r>
              <a:rPr lang="en-US" sz="1200" dirty="0">
                <a:solidFill>
                  <a:srgbClr val="2C24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عميل يشتري الخدمة والمنتج معاً = دخل أعلى</a:t>
            </a:r>
            <a:endParaRPr lang="en-US" sz="1200" dirty="0"/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8">
    <p:bg>
      <p:bgPr>
        <a:solidFill>
          <a:srgbClr val="FAF8F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09600" y="609600"/>
            <a:ext cx="8083296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3240"/>
              </a:lnSpc>
              <a:buNone/>
            </a:pPr>
            <a:r>
              <a:rPr lang="en-US" sz="2700" b="1" dirty="0">
                <a:solidFill>
                  <a:srgbClr val="D977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خطط التطور الوظيفي</a:t>
            </a:r>
            <a:endParaRPr lang="en-US" sz="2700" dirty="0"/>
          </a:p>
        </p:txBody>
      </p:sp>
      <p:sp>
        <p:nvSpPr>
          <p:cNvPr id="3" name="Text 1"/>
          <p:cNvSpPr/>
          <p:nvPr/>
        </p:nvSpPr>
        <p:spPr>
          <a:xfrm>
            <a:off x="609600" y="1386855"/>
            <a:ext cx="7620000" cy="19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lnSpc>
                <a:spcPts val="2160"/>
              </a:lnSpc>
              <a:buSzPct val="100000"/>
              <a:buChar char="•"/>
            </a:pPr>
            <a:r>
              <a:rPr lang="en-US" sz="1200" b="1" dirty="0">
                <a:solidFill>
                  <a:srgbClr val="5A4F4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البقاء فريلانسراً محترفاً:</a:t>
            </a:r>
            <a:pPr indent="0" marL="0">
              <a:lnSpc>
                <a:spcPts val="2160"/>
              </a:lnSpc>
              <a:buNone/>
            </a:pPr>
            <a:r>
              <a:rPr lang="en-US" sz="1200" dirty="0">
                <a:solidFill>
                  <a:srgbClr val="2C24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تطوير مستمر، زيادة دخل، حياة مستقرة</a:t>
            </a:r>
            <a:endParaRPr lang="en-US" sz="1200" dirty="0"/>
          </a:p>
          <a:p>
            <a:pPr marL="342900" indent="-342900">
              <a:lnSpc>
                <a:spcPts val="2160"/>
              </a:lnSpc>
              <a:buSzPct val="100000"/>
              <a:buChar char="•"/>
            </a:pPr>
            <a:r>
              <a:rPr lang="en-US" sz="1200" b="1" dirty="0">
                <a:solidFill>
                  <a:srgbClr val="5A4F4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فتح وكالة صغيرة:</a:t>
            </a:r>
            <a:pPr indent="0" marL="0">
              <a:lnSpc>
                <a:spcPts val="2160"/>
              </a:lnSpc>
              <a:buNone/>
            </a:pPr>
            <a:r>
              <a:rPr lang="en-US" sz="1200" dirty="0">
                <a:solidFill>
                  <a:srgbClr val="2C24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توظيف فريلانسرز آخرين، أنت تدير والآخرون ينفذون</a:t>
            </a:r>
            <a:endParaRPr lang="en-US" sz="1200" dirty="0"/>
          </a:p>
          <a:p>
            <a:pPr marL="342900" indent="-342900">
              <a:lnSpc>
                <a:spcPts val="2160"/>
              </a:lnSpc>
              <a:buSzPct val="100000"/>
              <a:buChar char="•"/>
            </a:pPr>
            <a:r>
              <a:rPr lang="en-US" sz="1200" b="1" dirty="0">
                <a:solidFill>
                  <a:srgbClr val="5A4F4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بيع خدماتك كمنتجات SaaS:</a:t>
            </a:r>
            <a:pPr indent="0" marL="0">
              <a:lnSpc>
                <a:spcPts val="2160"/>
              </a:lnSpc>
              <a:buNone/>
            </a:pPr>
            <a:r>
              <a:rPr lang="en-US" sz="1200" dirty="0">
                <a:solidFill>
                  <a:srgbClr val="2C24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برنامج يحل مشكلة معينة (مثلاً: أداة إدارة مشاريع)</a:t>
            </a:r>
            <a:endParaRPr lang="en-US" sz="1200" dirty="0"/>
          </a:p>
          <a:p>
            <a:pPr marL="342900" indent="-342900">
              <a:lnSpc>
                <a:spcPts val="2160"/>
              </a:lnSpc>
              <a:buSzPct val="100000"/>
              <a:buChar char="•"/>
            </a:pPr>
            <a:r>
              <a:rPr lang="en-US" sz="1200" b="1" dirty="0">
                <a:solidFill>
                  <a:srgbClr val="5A4F4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التدريس والاستشارات:</a:t>
            </a:r>
            <a:pPr indent="0" marL="0">
              <a:lnSpc>
                <a:spcPts val="2160"/>
              </a:lnSpc>
              <a:buNone/>
            </a:pPr>
            <a:r>
              <a:rPr lang="en-US" sz="1200" dirty="0">
                <a:solidFill>
                  <a:srgbClr val="2C24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تصبح محاضراً أو مستشاراً في مجالك</a:t>
            </a:r>
            <a:endParaRPr lang="en-US" sz="1200" dirty="0"/>
          </a:p>
          <a:p>
            <a:pPr marL="342900" indent="-342900">
              <a:lnSpc>
                <a:spcPts val="2160"/>
              </a:lnSpc>
              <a:buSzPct val="100000"/>
              <a:buChar char="•"/>
            </a:pPr>
            <a:r>
              <a:rPr lang="en-US" sz="1200" b="1" dirty="0">
                <a:solidFill>
                  <a:srgbClr val="5A4F4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الاستثمار والمشاريع الأخرى:</a:t>
            </a:r>
            <a:pPr indent="0" marL="0">
              <a:lnSpc>
                <a:spcPts val="2160"/>
              </a:lnSpc>
              <a:buNone/>
            </a:pPr>
            <a:r>
              <a:rPr lang="en-US" sz="1200" dirty="0">
                <a:solidFill>
                  <a:srgbClr val="2C24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استثمر دخل الفريلانسنج في مشاريع أخرى</a:t>
            </a:r>
            <a:endParaRPr lang="en-US" sz="1200" dirty="0"/>
          </a:p>
        </p:txBody>
      </p:sp>
    </p:spTree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9">
    <p:bg>
      <p:bgPr>
        <a:solidFill>
          <a:srgbClr val="FAF8F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09600" y="609600"/>
            <a:ext cx="8083296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3240"/>
              </a:lnSpc>
              <a:buNone/>
            </a:pPr>
            <a:r>
              <a:rPr lang="en-US" sz="2700" b="1" dirty="0">
                <a:solidFill>
                  <a:srgbClr val="D977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التطور والتحسن المستمر</a:t>
            </a:r>
            <a:endParaRPr lang="en-US" sz="2700" dirty="0"/>
          </a:p>
        </p:txBody>
      </p:sp>
      <p:sp>
        <p:nvSpPr>
          <p:cNvPr id="3" name="Text 1"/>
          <p:cNvSpPr/>
          <p:nvPr/>
        </p:nvSpPr>
        <p:spPr>
          <a:xfrm>
            <a:off x="609600" y="1386855"/>
            <a:ext cx="7620000" cy="19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lnSpc>
                <a:spcPts val="2160"/>
              </a:lnSpc>
              <a:buSzPct val="100000"/>
              <a:buChar char="•"/>
            </a:pPr>
            <a:r>
              <a:rPr lang="en-US" sz="1200" dirty="0">
                <a:solidFill>
                  <a:srgbClr val="2C24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اختر تخصص واحد - لا تبقى تحاول تتعلم كل حاجة</a:t>
            </a:r>
            <a:endParaRPr lang="en-US" sz="1200" dirty="0"/>
          </a:p>
          <a:p>
            <a:pPr marL="342900" indent="-342900">
              <a:lnSpc>
                <a:spcPts val="2160"/>
              </a:lnSpc>
              <a:buSzPct val="100000"/>
              <a:buChar char="•"/>
            </a:pPr>
            <a:r>
              <a:rPr lang="en-US" sz="1200" dirty="0">
                <a:solidFill>
                  <a:srgbClr val="2C24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ساعة واحدة كل يوم - اقضيها في التعلم والتطور</a:t>
            </a:r>
            <a:endParaRPr lang="en-US" sz="1200" dirty="0"/>
          </a:p>
          <a:p>
            <a:pPr marL="342900" indent="-342900">
              <a:lnSpc>
                <a:spcPts val="2160"/>
              </a:lnSpc>
              <a:buSzPct val="100000"/>
              <a:buChar char="•"/>
            </a:pPr>
            <a:r>
              <a:rPr lang="en-US" sz="1200" dirty="0">
                <a:solidFill>
                  <a:srgbClr val="2C24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احصل على شهادات معترف بيها - في مجال تخصصك</a:t>
            </a:r>
            <a:endParaRPr lang="en-US" sz="1200" dirty="0"/>
          </a:p>
          <a:p>
            <a:pPr marL="342900" indent="-342900">
              <a:lnSpc>
                <a:spcPts val="2160"/>
              </a:lnSpc>
              <a:buSzPct val="100000"/>
              <a:buChar char="•"/>
            </a:pPr>
            <a:r>
              <a:rPr lang="en-US" sz="1200" dirty="0">
                <a:solidFill>
                  <a:srgbClr val="2C24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اقرا كتب ومقالات في مجالك - متابعة دورية</a:t>
            </a:r>
            <a:endParaRPr lang="en-US" sz="1200" dirty="0"/>
          </a:p>
          <a:p>
            <a:pPr marL="342900" indent="-342900">
              <a:lnSpc>
                <a:spcPts val="2160"/>
              </a:lnSpc>
              <a:buSzPct val="100000"/>
              <a:buChar char="•"/>
            </a:pPr>
            <a:r>
              <a:rPr lang="en-US" sz="1200" dirty="0">
                <a:solidFill>
                  <a:srgbClr val="2C24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ما تكتفي بالنظرية - طبّق اللي تتعلمه على حالك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AF8F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09600" y="1386841"/>
            <a:ext cx="7924800" cy="2423160"/>
          </a:xfrm>
          <a:prstGeom prst="roundRect">
            <a:avLst>
              <a:gd name="adj" fmla="val 15094"/>
            </a:avLst>
          </a:prstGeom>
          <a:solidFill>
            <a:srgbClr val="FFFFFF"/>
          </a:solidFill>
          <a:ln/>
          <a:effectLst>
            <a:outerShdw sx="100000" sy="100000" kx="0" ky="0" algn="bl" rotWithShape="0" blurRad="76200" dist="19050" dir="5400000">
              <a:srgbClr val="000000">
                <a:alpha val="8000"/>
              </a:srgbClr>
            </a:outerShdw>
          </a:effectLst>
        </p:spPr>
        <p:txBody>
          <a:bodyPr wrap="none" lIns="0" tIns="0" rIns="0" bIns="0" rtlCol="0" anchor="ctr">
            <a:normAutofit/>
          </a:bodyPr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3" name="Text 1"/>
          <p:cNvSpPr/>
          <p:nvPr/>
        </p:nvSpPr>
        <p:spPr>
          <a:xfrm>
            <a:off x="609600" y="609600"/>
            <a:ext cx="8083296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3240"/>
              </a:lnSpc>
              <a:buNone/>
            </a:pPr>
            <a:r>
              <a:rPr lang="en-US" sz="2700" b="1" dirty="0">
                <a:solidFill>
                  <a:srgbClr val="D977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مميزات كل منصة (2 من 2)</a:t>
            </a:r>
            <a:endParaRPr lang="en-US" sz="2700" dirty="0"/>
          </a:p>
        </p:txBody>
      </p:sp>
      <p:sp>
        <p:nvSpPr>
          <p:cNvPr id="4" name="Text 2"/>
          <p:cNvSpPr/>
          <p:nvPr/>
        </p:nvSpPr>
        <p:spPr>
          <a:xfrm>
            <a:off x="838200" y="1615441"/>
            <a:ext cx="7578090" cy="259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1620"/>
              </a:lnSpc>
              <a:buNone/>
            </a:pPr>
            <a:r>
              <a:rPr lang="en-US" sz="1800" b="1" dirty="0">
                <a:solidFill>
                  <a:srgbClr val="B4530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مستقل:</a:t>
            </a:r>
            <a:endParaRPr lang="en-US" sz="1800" dirty="0"/>
          </a:p>
        </p:txBody>
      </p:sp>
      <p:sp>
        <p:nvSpPr>
          <p:cNvPr id="5" name="Text 3"/>
          <p:cNvSpPr/>
          <p:nvPr/>
        </p:nvSpPr>
        <p:spPr>
          <a:xfrm>
            <a:off x="838200" y="2026920"/>
            <a:ext cx="7124700" cy="14401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lnSpc>
                <a:spcPts val="2160"/>
              </a:lnSpc>
              <a:buSzPct val="100000"/>
              <a:buChar char="•"/>
            </a:pPr>
            <a:r>
              <a:rPr lang="en-US" sz="1200" dirty="0">
                <a:solidFill>
                  <a:srgbClr val="2C24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أسعار أعلى وإمكانية تفاوض أكبر</a:t>
            </a:r>
            <a:endParaRPr lang="en-US" sz="1200" dirty="0"/>
          </a:p>
          <a:p>
            <a:pPr marL="342900" indent="-342900">
              <a:lnSpc>
                <a:spcPts val="2160"/>
              </a:lnSpc>
              <a:buSzPct val="100000"/>
              <a:buChar char="•"/>
            </a:pPr>
            <a:r>
              <a:rPr lang="en-US" sz="1200" dirty="0">
                <a:solidFill>
                  <a:srgbClr val="2C24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مشاريع أكبر وأطول مدة</a:t>
            </a:r>
            <a:endParaRPr lang="en-US" sz="1200" dirty="0"/>
          </a:p>
          <a:p>
            <a:pPr marL="342900" indent="-342900">
              <a:lnSpc>
                <a:spcPts val="2160"/>
              </a:lnSpc>
              <a:buSzPct val="100000"/>
              <a:buChar char="•"/>
            </a:pPr>
            <a:r>
              <a:rPr lang="en-US" sz="1200" dirty="0">
                <a:solidFill>
                  <a:srgbClr val="2C24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تقديمات غير محدودة يومياً</a:t>
            </a:r>
            <a:endParaRPr lang="en-US" sz="1200" dirty="0"/>
          </a:p>
          <a:p>
            <a:pPr marL="342900" indent="-342900">
              <a:lnSpc>
                <a:spcPts val="2160"/>
              </a:lnSpc>
              <a:buSzPct val="100000"/>
              <a:buChar char="•"/>
            </a:pPr>
            <a:r>
              <a:rPr lang="en-US" sz="1200" dirty="0">
                <a:solidFill>
                  <a:srgbClr val="2C24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علاقات أطول مع العملاء</a:t>
            </a:r>
            <a:endParaRPr lang="en-US" sz="1200" dirty="0"/>
          </a:p>
        </p:txBody>
      </p:sp>
    </p:spTree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0">
    <p:bg>
      <p:bgPr>
        <a:solidFill>
          <a:srgbClr val="FAF8F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09600" y="609600"/>
            <a:ext cx="8083296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3240"/>
              </a:lnSpc>
              <a:buNone/>
            </a:pPr>
            <a:r>
              <a:rPr lang="en-US" sz="2700" b="1" dirty="0">
                <a:solidFill>
                  <a:srgbClr val="D977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إدارة المخاطر والأمان</a:t>
            </a:r>
            <a:endParaRPr lang="en-US" sz="2700" dirty="0"/>
          </a:p>
        </p:txBody>
      </p:sp>
      <p:sp>
        <p:nvSpPr>
          <p:cNvPr id="3" name="Text 1"/>
          <p:cNvSpPr/>
          <p:nvPr/>
        </p:nvSpPr>
        <p:spPr>
          <a:xfrm>
            <a:off x="609600" y="1386855"/>
            <a:ext cx="7620000" cy="19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lnSpc>
                <a:spcPts val="2160"/>
              </a:lnSpc>
              <a:buSzPct val="100000"/>
              <a:buChar char="•"/>
            </a:pPr>
            <a:r>
              <a:rPr lang="en-US" sz="1200" b="1" dirty="0">
                <a:solidFill>
                  <a:srgbClr val="5A4F4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العقود الموثقة:</a:t>
            </a:r>
            <a:pPr indent="0" marL="0">
              <a:lnSpc>
                <a:spcPts val="2160"/>
              </a:lnSpc>
              <a:buNone/>
            </a:pPr>
            <a:r>
              <a:rPr lang="en-US" sz="1200" dirty="0">
                <a:solidFill>
                  <a:srgbClr val="2C24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كل مشروع يحتاج عقد واضح المشروط</a:t>
            </a:r>
            <a:endParaRPr lang="en-US" sz="1200" dirty="0"/>
          </a:p>
          <a:p>
            <a:pPr marL="342900" indent="-342900">
              <a:lnSpc>
                <a:spcPts val="2160"/>
              </a:lnSpc>
              <a:buSzPct val="100000"/>
              <a:buChar char="•"/>
            </a:pPr>
            <a:r>
              <a:rPr lang="en-US" sz="1200" b="1" dirty="0">
                <a:solidFill>
                  <a:srgbClr val="5A4F4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حماية حقوقك الفكرية:</a:t>
            </a:r>
            <a:pPr indent="0" marL="0">
              <a:lnSpc>
                <a:spcPts val="2160"/>
              </a:lnSpc>
              <a:buNone/>
            </a:pPr>
            <a:r>
              <a:rPr lang="en-US" sz="1200" dirty="0">
                <a:solidFill>
                  <a:srgbClr val="2C24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اطلب حقوق الملكية في بعض الأعمال</a:t>
            </a:r>
            <a:endParaRPr lang="en-US" sz="1200" dirty="0"/>
          </a:p>
          <a:p>
            <a:pPr marL="342900" indent="-342900">
              <a:lnSpc>
                <a:spcPts val="2160"/>
              </a:lnSpc>
              <a:buSzPct val="100000"/>
              <a:buChar char="•"/>
            </a:pPr>
            <a:r>
              <a:rPr lang="en-US" sz="1200" b="1" dirty="0">
                <a:solidFill>
                  <a:srgbClr val="5A4F4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عدم الثقة العمياء:</a:t>
            </a:r>
            <a:pPr indent="0" marL="0">
              <a:lnSpc>
                <a:spcPts val="2160"/>
              </a:lnSpc>
              <a:buNone/>
            </a:pPr>
            <a:r>
              <a:rPr lang="en-US" sz="1200" dirty="0">
                <a:solidFill>
                  <a:srgbClr val="2C24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لا تبدأ عمل بدون تأكد من قدرة العميل على الدفع</a:t>
            </a:r>
            <a:endParaRPr lang="en-US" sz="1200" dirty="0"/>
          </a:p>
          <a:p>
            <a:pPr marL="342900" indent="-342900">
              <a:lnSpc>
                <a:spcPts val="2160"/>
              </a:lnSpc>
              <a:buSzPct val="100000"/>
              <a:buChar char="•"/>
            </a:pPr>
            <a:r>
              <a:rPr lang="en-US" sz="1200" b="1" dirty="0">
                <a:solidFill>
                  <a:srgbClr val="5A4F4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التأمين والضرائب:</a:t>
            </a:r>
            <a:pPr indent="0" marL="0">
              <a:lnSpc>
                <a:spcPts val="2160"/>
              </a:lnSpc>
              <a:buNone/>
            </a:pPr>
            <a:r>
              <a:rPr lang="en-US" sz="1200" dirty="0">
                <a:solidFill>
                  <a:srgbClr val="2C24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فهم التزاماتك الضريبية والقانونية</a:t>
            </a:r>
            <a:endParaRPr lang="en-US" sz="1200" dirty="0"/>
          </a:p>
          <a:p>
            <a:pPr marL="342900" indent="-342900">
              <a:lnSpc>
                <a:spcPts val="2160"/>
              </a:lnSpc>
              <a:buSzPct val="100000"/>
              <a:buChar char="•"/>
            </a:pPr>
            <a:r>
              <a:rPr lang="en-US" sz="1200" b="1" dirty="0">
                <a:solidFill>
                  <a:srgbClr val="5A4F4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الحفاظ على البيانات:</a:t>
            </a:r>
            <a:pPr indent="0" marL="0">
              <a:lnSpc>
                <a:spcPts val="2160"/>
              </a:lnSpc>
              <a:buNone/>
            </a:pPr>
            <a:r>
              <a:rPr lang="en-US" sz="1200" dirty="0">
                <a:solidFill>
                  <a:srgbClr val="2C24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احمِ بيانات عملاء وعملك</a:t>
            </a:r>
            <a:endParaRPr lang="en-US" sz="1200" dirty="0"/>
          </a:p>
        </p:txBody>
      </p:sp>
    </p:spTree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1">
    <p:bg>
      <p:bgPr>
        <a:solidFill>
          <a:srgbClr val="FAF8F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09600" y="609600"/>
            <a:ext cx="8083296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3240"/>
              </a:lnSpc>
              <a:buNone/>
            </a:pPr>
            <a:r>
              <a:rPr lang="en-US" sz="2700" b="1" dirty="0">
                <a:solidFill>
                  <a:srgbClr val="D977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الشهادات والمراجع النهائية</a:t>
            </a:r>
            <a:endParaRPr lang="en-US" sz="2700" dirty="0"/>
          </a:p>
        </p:txBody>
      </p:sp>
      <p:sp>
        <p:nvSpPr>
          <p:cNvPr id="3" name="Text 1"/>
          <p:cNvSpPr/>
          <p:nvPr/>
        </p:nvSpPr>
        <p:spPr>
          <a:xfrm>
            <a:off x="609600" y="1386855"/>
            <a:ext cx="7620000" cy="15544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lnSpc>
                <a:spcPts val="2160"/>
              </a:lnSpc>
              <a:buSzPct val="100000"/>
              <a:buChar char="•"/>
            </a:pPr>
            <a:r>
              <a:rPr lang="en-US" sz="1200" b="1" dirty="0">
                <a:solidFill>
                  <a:srgbClr val="5A4F4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من عملائك الحقيقيين:</a:t>
            </a:r>
            <a:pPr indent="0" marL="0">
              <a:lnSpc>
                <a:spcPts val="2160"/>
              </a:lnSpc>
              <a:buNone/>
            </a:pPr>
            <a:r>
              <a:rPr lang="en-US" sz="1200" dirty="0">
                <a:solidFill>
                  <a:srgbClr val="2C24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"اعتمدت على هذا الفريلانسر لمشروع كبير وأنجز بدقة"</a:t>
            </a:r>
            <a:endParaRPr lang="en-US" sz="1200" dirty="0"/>
          </a:p>
          <a:p>
            <a:pPr marL="342900" indent="-342900">
              <a:lnSpc>
                <a:spcPts val="2160"/>
              </a:lnSpc>
              <a:buSzPct val="100000"/>
              <a:buChar char="•"/>
            </a:pPr>
            <a:r>
              <a:rPr lang="en-US" sz="1200" b="1" dirty="0">
                <a:solidFill>
                  <a:srgbClr val="5A4F4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من أشخاص تعاونوا معك:</a:t>
            </a:r>
            <a:pPr indent="0" marL="0">
              <a:lnSpc>
                <a:spcPts val="2160"/>
              </a:lnSpc>
              <a:buNone/>
            </a:pPr>
            <a:r>
              <a:rPr lang="en-US" sz="1200" dirty="0">
                <a:solidFill>
                  <a:srgbClr val="2C24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من زملائك أو محاورين</a:t>
            </a:r>
            <a:endParaRPr lang="en-US" sz="1200" dirty="0"/>
          </a:p>
          <a:p>
            <a:pPr marL="342900" indent="-342900">
              <a:lnSpc>
                <a:spcPts val="2160"/>
              </a:lnSpc>
              <a:buSzPct val="100000"/>
              <a:buChar char="•"/>
            </a:pPr>
            <a:r>
              <a:rPr lang="en-US" sz="1200" b="1" dirty="0">
                <a:solidFill>
                  <a:srgbClr val="5A4F4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حفظ الشهادات:</a:t>
            </a:r>
            <a:pPr indent="0" marL="0">
              <a:lnSpc>
                <a:spcPts val="2160"/>
              </a:lnSpc>
              <a:buNone/>
            </a:pPr>
            <a:r>
              <a:rPr lang="en-US" sz="1200" dirty="0">
                <a:solidFill>
                  <a:srgbClr val="2C24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احفظ كل شهادة موثقة وضعها في بورتفوليوك</a:t>
            </a:r>
            <a:endParaRPr lang="en-US" sz="1200" dirty="0"/>
          </a:p>
          <a:p>
            <a:pPr marL="342900" indent="-342900">
              <a:lnSpc>
                <a:spcPts val="2160"/>
              </a:lnSpc>
              <a:buSzPct val="100000"/>
              <a:buChar char="•"/>
            </a:pPr>
            <a:r>
              <a:rPr lang="en-US" sz="1200" b="1" dirty="0">
                <a:solidFill>
                  <a:srgbClr val="5A4F4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الطلب المباشر:</a:t>
            </a:r>
            <a:pPr indent="0" marL="0">
              <a:lnSpc>
                <a:spcPts val="2160"/>
              </a:lnSpc>
              <a:buNone/>
            </a:pPr>
            <a:r>
              <a:rPr lang="en-US" sz="1200" dirty="0">
                <a:solidFill>
                  <a:srgbClr val="2C24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اطلب من عملاء السابقين بصراحة لكتابة شهادة</a:t>
            </a:r>
            <a:endParaRPr lang="en-US" sz="1200" dirty="0"/>
          </a:p>
        </p:txBody>
      </p:sp>
    </p:spTree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2">
    <p:bg>
      <p:bgPr>
        <a:solidFill>
          <a:srgbClr val="FAF8F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09600" y="609600"/>
            <a:ext cx="8083296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3240"/>
              </a:lnSpc>
              <a:buNone/>
            </a:pPr>
            <a:r>
              <a:rPr lang="en-US" sz="2700" b="1" dirty="0">
                <a:solidFill>
                  <a:srgbClr val="D977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الخلاصة: اليوم السابع</a:t>
            </a:r>
            <a:endParaRPr lang="en-US" sz="2700" dirty="0"/>
          </a:p>
        </p:txBody>
      </p:sp>
      <p:sp>
        <p:nvSpPr>
          <p:cNvPr id="3" name="Text 1"/>
          <p:cNvSpPr/>
          <p:nvPr/>
        </p:nvSpPr>
        <p:spPr>
          <a:xfrm>
            <a:off x="609600" y="1386855"/>
            <a:ext cx="7620000" cy="15544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lnSpc>
                <a:spcPts val="2160"/>
              </a:lnSpc>
              <a:buSzPct val="100000"/>
              <a:buChar char="•"/>
            </a:pPr>
            <a:r>
              <a:rPr lang="en-US" sz="1200" dirty="0">
                <a:solidFill>
                  <a:srgbClr val="2C24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الفريلانسنج ليس مهنة مؤقتة، إنه أسلوب حياة طويل الأمد</a:t>
            </a:r>
            <a:endParaRPr lang="en-US" sz="1200" dirty="0"/>
          </a:p>
          <a:p>
            <a:pPr marL="342900" indent="-342900">
              <a:lnSpc>
                <a:spcPts val="2160"/>
              </a:lnSpc>
              <a:buSzPct val="100000"/>
              <a:buChar char="•"/>
            </a:pPr>
            <a:r>
              <a:rPr lang="en-US" sz="1200" dirty="0">
                <a:solidFill>
                  <a:srgbClr val="2C24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الاستقرار المالي يأتي من التنويع والتخطيط</a:t>
            </a:r>
            <a:endParaRPr lang="en-US" sz="1200" dirty="0"/>
          </a:p>
          <a:p>
            <a:pPr marL="342900" indent="-342900">
              <a:lnSpc>
                <a:spcPts val="2160"/>
              </a:lnSpc>
              <a:buSzPct val="100000"/>
              <a:buChar char="•"/>
            </a:pPr>
            <a:r>
              <a:rPr lang="en-US" sz="1200" dirty="0">
                <a:solidFill>
                  <a:srgbClr val="2C24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التطور المستمر هو الطريقة الوحيدة للبقاء ذا صلة</a:t>
            </a:r>
            <a:endParaRPr lang="en-US" sz="1200" dirty="0"/>
          </a:p>
          <a:p>
            <a:pPr marL="342900" indent="-342900">
              <a:lnSpc>
                <a:spcPts val="2160"/>
              </a:lnSpc>
              <a:buSzPct val="100000"/>
              <a:buChar char="•"/>
            </a:pPr>
            <a:r>
              <a:rPr lang="en-US" sz="1200" dirty="0">
                <a:solidFill>
                  <a:srgbClr val="2C24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النجاء الحقيقي يأتي من الصبر والاستمرار، لا من الثراء السريع</a:t>
            </a:r>
            <a:endParaRPr lang="en-US" sz="1200" dirty="0"/>
          </a:p>
        </p:txBody>
      </p:sp>
    </p:spTree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3">
    <p:bg>
      <p:bgPr>
        <a:solidFill>
          <a:srgbClr val="FAF8F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3978748" y="1447800"/>
            <a:ext cx="1186384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5400"/>
              </a:lnSpc>
              <a:buNone/>
            </a:pPr>
            <a:r>
              <a:rPr lang="en-US" sz="4500" b="1" dirty="0">
                <a:solidFill>
                  <a:srgbClr val="2C24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خلصنا</a:t>
            </a:r>
            <a:endParaRPr lang="en-US" sz="4500" dirty="0"/>
          </a:p>
        </p:txBody>
      </p:sp>
      <p:sp>
        <p:nvSpPr>
          <p:cNvPr id="3" name="Text 1"/>
          <p:cNvSpPr/>
          <p:nvPr/>
        </p:nvSpPr>
        <p:spPr>
          <a:xfrm>
            <a:off x="3569239" y="2133600"/>
            <a:ext cx="200552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2160"/>
              </a:lnSpc>
              <a:buNone/>
            </a:pPr>
            <a:r>
              <a:rPr lang="en-US" sz="1350" dirty="0">
                <a:solidFill>
                  <a:srgbClr val="5A4F4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سبع أيام اتعلمت فيها كل اللي تحتاجه</a:t>
            </a:r>
            <a:endParaRPr lang="en-US" sz="1350" dirty="0"/>
          </a:p>
        </p:txBody>
      </p:sp>
      <p:sp>
        <p:nvSpPr>
          <p:cNvPr id="4" name="Text 2"/>
          <p:cNvSpPr/>
          <p:nvPr/>
        </p:nvSpPr>
        <p:spPr>
          <a:xfrm>
            <a:off x="3255671" y="2827027"/>
            <a:ext cx="2632658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2160"/>
              </a:lnSpc>
              <a:buNone/>
            </a:pPr>
            <a:r>
              <a:rPr lang="en-US" sz="1350" dirty="0">
                <a:solidFill>
                  <a:srgbClr val="5A4F4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الآن بتعرف إزاي تبدأ الفريلانسنج بشكل صحيح</a:t>
            </a:r>
            <a:endParaRPr lang="en-US" sz="1350" dirty="0"/>
          </a:p>
        </p:txBody>
      </p:sp>
      <p:sp>
        <p:nvSpPr>
          <p:cNvPr id="5" name="Text 3"/>
          <p:cNvSpPr/>
          <p:nvPr/>
        </p:nvSpPr>
        <p:spPr>
          <a:xfrm>
            <a:off x="3196285" y="3368055"/>
            <a:ext cx="2751430" cy="2133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1680"/>
              </a:lnSpc>
              <a:buNone/>
            </a:pPr>
            <a:r>
              <a:rPr lang="en-US" sz="1050" dirty="0">
                <a:solidFill>
                  <a:srgbClr val="8B7D7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أهم خطوة: ابدأ دلوقتي - النجاح ماح يحصل من غير ما تبدأ فعلاً</a:t>
            </a:r>
            <a:endParaRPr lang="en-US" sz="105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AF8F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09600" y="609600"/>
            <a:ext cx="8083296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3240"/>
              </a:lnSpc>
              <a:buNone/>
            </a:pPr>
            <a:r>
              <a:rPr lang="en-US" sz="2700" b="1" dirty="0">
                <a:solidFill>
                  <a:srgbClr val="D977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أنواع العملاء الذين ستقابلهم</a:t>
            </a:r>
            <a:endParaRPr lang="en-US" sz="2700" dirty="0"/>
          </a:p>
        </p:txBody>
      </p:sp>
      <p:sp>
        <p:nvSpPr>
          <p:cNvPr id="3" name="Text 1"/>
          <p:cNvSpPr/>
          <p:nvPr/>
        </p:nvSpPr>
        <p:spPr>
          <a:xfrm>
            <a:off x="609600" y="1386841"/>
            <a:ext cx="7620000" cy="15544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lnSpc>
                <a:spcPts val="2160"/>
              </a:lnSpc>
              <a:buSzPct val="100000"/>
              <a:buChar char="•"/>
            </a:pPr>
            <a:r>
              <a:rPr lang="en-US" sz="1200" b="1" dirty="0">
                <a:solidFill>
                  <a:srgbClr val="5A4F4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العميل المحترف:</a:t>
            </a:r>
            <a:pPr indent="0" marL="0">
              <a:lnSpc>
                <a:spcPts val="2160"/>
              </a:lnSpc>
              <a:buNone/>
            </a:pPr>
            <a:r>
              <a:rPr lang="en-US" sz="1200" dirty="0">
                <a:solidFill>
                  <a:srgbClr val="2C24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يعرف احتياجاته، يدفع في الوقت، يقدّر الجودة</a:t>
            </a:r>
            <a:endParaRPr lang="en-US" sz="1200" dirty="0"/>
          </a:p>
          <a:p>
            <a:pPr marL="342900" indent="-342900">
              <a:lnSpc>
                <a:spcPts val="2160"/>
              </a:lnSpc>
              <a:buSzPct val="100000"/>
              <a:buChar char="•"/>
            </a:pPr>
            <a:r>
              <a:rPr lang="en-US" sz="1200" b="1" dirty="0">
                <a:solidFill>
                  <a:srgbClr val="5A4F4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العميل الجديد:</a:t>
            </a:r>
            <a:pPr indent="0" marL="0">
              <a:lnSpc>
                <a:spcPts val="2160"/>
              </a:lnSpc>
              <a:buNone/>
            </a:pPr>
            <a:r>
              <a:rPr lang="en-US" sz="1200" dirty="0">
                <a:solidFill>
                  <a:srgbClr val="2C24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يبحث عن أرخص خيار، قد يتذبذب في المتطلبات</a:t>
            </a:r>
            <a:endParaRPr lang="en-US" sz="1200" dirty="0"/>
          </a:p>
          <a:p>
            <a:pPr marL="342900" indent="-342900">
              <a:lnSpc>
                <a:spcPts val="2160"/>
              </a:lnSpc>
              <a:buSzPct val="100000"/>
              <a:buChar char="•"/>
            </a:pPr>
            <a:r>
              <a:rPr lang="en-US" sz="1200" b="1" dirty="0">
                <a:solidFill>
                  <a:srgbClr val="5A4F4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العميل المساوم:</a:t>
            </a:r>
            <a:pPr indent="0" marL="0">
              <a:lnSpc>
                <a:spcPts val="2160"/>
              </a:lnSpc>
              <a:buNone/>
            </a:pPr>
            <a:r>
              <a:rPr lang="en-US" sz="1200" dirty="0">
                <a:solidFill>
                  <a:srgbClr val="2C24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يريد المزيد بسعر أقل، قد يسبب إجهاداً</a:t>
            </a:r>
            <a:endParaRPr lang="en-US" sz="1200" dirty="0"/>
          </a:p>
          <a:p>
            <a:pPr marL="342900" indent="-342900">
              <a:lnSpc>
                <a:spcPts val="2160"/>
              </a:lnSpc>
              <a:buSzPct val="100000"/>
              <a:buChar char="•"/>
            </a:pPr>
            <a:r>
              <a:rPr lang="en-US" sz="1200" b="1" dirty="0">
                <a:solidFill>
                  <a:srgbClr val="5A4F4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العميل الغامض:</a:t>
            </a:r>
            <a:pPr indent="0" marL="0">
              <a:lnSpc>
                <a:spcPts val="2160"/>
              </a:lnSpc>
              <a:buNone/>
            </a:pPr>
            <a:r>
              <a:rPr lang="en-US" sz="1200" dirty="0">
                <a:solidFill>
                  <a:srgbClr val="2C24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متطلباته غير واضحة، يتغيران باستمرار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AF8F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09600" y="609600"/>
            <a:ext cx="8083296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3240"/>
              </a:lnSpc>
              <a:buNone/>
            </a:pPr>
            <a:r>
              <a:rPr lang="en-US" sz="2700" b="1" dirty="0">
                <a:solidFill>
                  <a:srgbClr val="D977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نسبة الرفض والقبول</a:t>
            </a:r>
            <a:endParaRPr lang="en-US" sz="2700" dirty="0"/>
          </a:p>
        </p:txBody>
      </p:sp>
      <p:sp>
        <p:nvSpPr>
          <p:cNvPr id="3" name="Text 1"/>
          <p:cNvSpPr/>
          <p:nvPr/>
        </p:nvSpPr>
        <p:spPr>
          <a:xfrm>
            <a:off x="609600" y="1386841"/>
            <a:ext cx="8083296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2160"/>
              </a:lnSpc>
              <a:buNone/>
            </a:pPr>
            <a:r>
              <a:rPr lang="en-US" sz="1350" dirty="0">
                <a:solidFill>
                  <a:srgbClr val="5A4F4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قد تبدو النسب منخفضة في البداية، لكنها تحسّن مع:</a:t>
            </a:r>
            <a:endParaRPr lang="en-US" sz="1350" dirty="0"/>
          </a:p>
        </p:txBody>
      </p:sp>
      <p:sp>
        <p:nvSpPr>
          <p:cNvPr id="4" name="Text 2"/>
          <p:cNvSpPr/>
          <p:nvPr/>
        </p:nvSpPr>
        <p:spPr>
          <a:xfrm>
            <a:off x="609600" y="1775459"/>
            <a:ext cx="7620000" cy="15544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lnSpc>
                <a:spcPts val="2160"/>
              </a:lnSpc>
              <a:buSzPct val="100000"/>
              <a:buChar char="•"/>
            </a:pPr>
            <a:r>
              <a:rPr lang="en-US" sz="1200" dirty="0">
                <a:solidFill>
                  <a:srgbClr val="2C24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تحسين ملفك الشخصي وسمعتك (Rating)</a:t>
            </a:r>
            <a:endParaRPr lang="en-US" sz="1200" dirty="0"/>
          </a:p>
          <a:p>
            <a:pPr marL="342900" indent="-342900">
              <a:lnSpc>
                <a:spcPts val="2160"/>
              </a:lnSpc>
              <a:buSzPct val="100000"/>
              <a:buChar char="•"/>
            </a:pPr>
            <a:r>
              <a:rPr lang="en-US" sz="1200" dirty="0">
                <a:solidFill>
                  <a:srgbClr val="2C24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استهداف العملاء المناسبين فقط</a:t>
            </a:r>
            <a:endParaRPr lang="en-US" sz="1200" dirty="0"/>
          </a:p>
          <a:p>
            <a:pPr marL="342900" indent="-342900">
              <a:lnSpc>
                <a:spcPts val="2160"/>
              </a:lnSpc>
              <a:buSzPct val="100000"/>
              <a:buChar char="•"/>
            </a:pPr>
            <a:r>
              <a:rPr lang="en-US" sz="1200" dirty="0">
                <a:solidFill>
                  <a:srgbClr val="2C24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جودة عروضك والاهتمام بالتفاصيل</a:t>
            </a:r>
            <a:endParaRPr lang="en-US" sz="1200" dirty="0"/>
          </a:p>
          <a:p>
            <a:pPr marL="342900" indent="-342900">
              <a:lnSpc>
                <a:spcPts val="2160"/>
              </a:lnSpc>
              <a:buSzPct val="100000"/>
              <a:buChar char="•"/>
            </a:pPr>
            <a:r>
              <a:rPr lang="en-US" sz="1200" dirty="0">
                <a:solidFill>
                  <a:srgbClr val="2C24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الاستجابة السريعة والاحترافية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73</Slides>
  <Notes>73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73</vt:i4>
      </vt:variant>
    </vt:vector>
  </HeadingPairs>
  <TitlesOfParts>
    <vt:vector size="76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  <vt:lpstr>Slide 25</vt:lpstr>
      <vt:lpstr>Slide 26</vt:lpstr>
      <vt:lpstr>Slide 27</vt:lpstr>
      <vt:lpstr>Slide 28</vt:lpstr>
      <vt:lpstr>Slide 29</vt:lpstr>
      <vt:lpstr>Slide 30</vt:lpstr>
      <vt:lpstr>Slide 31</vt:lpstr>
      <vt:lpstr>Slide 32</vt:lpstr>
      <vt:lpstr>Slide 33</vt:lpstr>
      <vt:lpstr>Slide 34</vt:lpstr>
      <vt:lpstr>Slide 35</vt:lpstr>
      <vt:lpstr>Slide 36</vt:lpstr>
      <vt:lpstr>Slide 37</vt:lpstr>
      <vt:lpstr>Slide 38</vt:lpstr>
      <vt:lpstr>Slide 39</vt:lpstr>
      <vt:lpstr>Slide 40</vt:lpstr>
      <vt:lpstr>Slide 41</vt:lpstr>
      <vt:lpstr>Slide 42</vt:lpstr>
      <vt:lpstr>Slide 43</vt:lpstr>
      <vt:lpstr>Slide 44</vt:lpstr>
      <vt:lpstr>Slide 45</vt:lpstr>
      <vt:lpstr>Slide 46</vt:lpstr>
      <vt:lpstr>Slide 47</vt:lpstr>
      <vt:lpstr>Slide 48</vt:lpstr>
      <vt:lpstr>Slide 49</vt:lpstr>
      <vt:lpstr>Slide 50</vt:lpstr>
      <vt:lpstr>Slide 51</vt:lpstr>
      <vt:lpstr>Slide 52</vt:lpstr>
      <vt:lpstr>Slide 53</vt:lpstr>
      <vt:lpstr>Slide 54</vt:lpstr>
      <vt:lpstr>Slide 55</vt:lpstr>
      <vt:lpstr>Slide 56</vt:lpstr>
      <vt:lpstr>Slide 57</vt:lpstr>
      <vt:lpstr>Slide 58</vt:lpstr>
      <vt:lpstr>Slide 59</vt:lpstr>
      <vt:lpstr>Slide 60</vt:lpstr>
      <vt:lpstr>Slide 61</vt:lpstr>
      <vt:lpstr>Slide 62</vt:lpstr>
      <vt:lpstr>Slide 63</vt:lpstr>
      <vt:lpstr>Slide 64</vt:lpstr>
      <vt:lpstr>Slide 65</vt:lpstr>
      <vt:lpstr>Slide 66</vt:lpstr>
      <vt:lpstr>Slide 67</vt:lpstr>
      <vt:lpstr>Slide 68</vt:lpstr>
      <vt:lpstr>Slide 69</vt:lpstr>
      <vt:lpstr>Slide 70</vt:lpstr>
      <vt:lpstr>Slide 71</vt:lpstr>
      <vt:lpstr>Slide 72</vt:lpstr>
      <vt:lpstr>Slide 73</vt:lpstr>
    </vt:vector>
  </TitlesOfParts>
  <Company>Perplexity AI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Converted Presentation</dc:title>
  <dc:subject>PptxGenJS Presentation</dc:subject>
  <dc:creator>Perplexity</dc:creator>
  <cp:lastModifiedBy>Perplexity</cp:lastModifiedBy>
  <cp:revision>1</cp:revision>
  <dcterms:created xsi:type="dcterms:W3CDTF">2026-01-23T22:37:15Z</dcterms:created>
  <dcterms:modified xsi:type="dcterms:W3CDTF">2026-01-23T22:37:15Z</dcterms:modified>
</cp:coreProperties>
</file>